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10287000" cx="18288000"/>
  <p:notesSz cx="6858000" cy="9144000"/>
  <p:embeddedFontLst>
    <p:embeddedFont>
      <p:font typeface="Poppins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rvo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5" roundtripDataSignature="AMtx7mjXXDc0GVtzA4CRoHEUOvbD2eY2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255D4F-05ED-4F54-AA31-A964D1CC883C}">
  <a:tblStyle styleId="{03255D4F-05ED-4F54-AA31-A964D1CC88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bold.fntdata"/><Relationship Id="rId20" Type="http://schemas.openxmlformats.org/officeDocument/2006/relationships/slide" Target="slides/slide14.xml"/><Relationship Id="rId42" Type="http://schemas.openxmlformats.org/officeDocument/2006/relationships/font" Target="fonts/Arvo-boldItalic.fntdata"/><Relationship Id="rId41" Type="http://schemas.openxmlformats.org/officeDocument/2006/relationships/font" Target="fonts/Arvo-italic.fntdata"/><Relationship Id="rId22" Type="http://schemas.openxmlformats.org/officeDocument/2006/relationships/slide" Target="slides/slide16.xml"/><Relationship Id="rId44" Type="http://schemas.openxmlformats.org/officeDocument/2006/relationships/font" Target="fonts/Oswald-bold.fntdata"/><Relationship Id="rId21" Type="http://schemas.openxmlformats.org/officeDocument/2006/relationships/slide" Target="slides/slide15.xml"/><Relationship Id="rId43" Type="http://schemas.openxmlformats.org/officeDocument/2006/relationships/font" Target="fonts/Oswald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oppins-italic.fntdata"/><Relationship Id="rId10" Type="http://schemas.openxmlformats.org/officeDocument/2006/relationships/slide" Target="slides/slide4.xml"/><Relationship Id="rId32" Type="http://schemas.openxmlformats.org/officeDocument/2006/relationships/font" Target="fonts/Poppins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39" Type="http://schemas.openxmlformats.org/officeDocument/2006/relationships/font" Target="fonts/Arvo-regular.fntdata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3b3f2071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253b3f20719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3d4f9bd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253d4f9bd5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3b3f2071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253b3f20719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3b3f2071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253b3f20719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3b3f2071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253b3f20719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3b3f2071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253b3f20719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3b3f20719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253b3f20719_1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97f4e55f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g2297f4e55f1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3b3f207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g253b3f2071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3b3f20719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253b3f20719_1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97f4e55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2297f4e55f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97f4e55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g2297f4e55f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3b3f207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253b3f2071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3b3f207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253b3f2071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3b3f207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253b3f20719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3b3f2071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253b3f20719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33267" r="33267" t="0"/>
          <a:stretch/>
        </p:blipFill>
        <p:spPr>
          <a:xfrm>
            <a:off x="13350728" y="-486532"/>
            <a:ext cx="6677130" cy="11260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885982" y="3390316"/>
            <a:ext cx="13280445" cy="7383216"/>
            <a:chOff x="0" y="-38100"/>
            <a:chExt cx="3497730" cy="1944551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3497730" cy="1906451"/>
            </a:xfrm>
            <a:custGeom>
              <a:rect b="b" l="l" r="r" t="t"/>
              <a:pathLst>
                <a:path extrusionOk="0" h="1906451" w="3497730">
                  <a:moveTo>
                    <a:pt x="0" y="0"/>
                  </a:moveTo>
                  <a:lnTo>
                    <a:pt x="3497730" y="0"/>
                  </a:lnTo>
                  <a:lnTo>
                    <a:pt x="3497730" y="1906451"/>
                  </a:lnTo>
                  <a:lnTo>
                    <a:pt x="0" y="1906451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8" name="Google Shape;88;p1"/>
          <p:cNvCxnSpPr/>
          <p:nvPr/>
        </p:nvCxnSpPr>
        <p:spPr>
          <a:xfrm>
            <a:off x="-962607" y="2757509"/>
            <a:ext cx="13086628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"/>
          <p:cNvSpPr/>
          <p:nvPr/>
        </p:nvSpPr>
        <p:spPr>
          <a:xfrm>
            <a:off x="1028700" y="992876"/>
            <a:ext cx="2187015" cy="904877"/>
          </a:xfrm>
          <a:custGeom>
            <a:rect b="b" l="l" r="r" t="t"/>
            <a:pathLst>
              <a:path extrusionOk="0" h="904877" w="2187015">
                <a:moveTo>
                  <a:pt x="0" y="0"/>
                </a:moveTo>
                <a:lnTo>
                  <a:pt x="2187015" y="0"/>
                </a:lnTo>
                <a:lnTo>
                  <a:pt x="2187015" y="904877"/>
                </a:lnTo>
                <a:lnTo>
                  <a:pt x="0" y="904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587200" y="821426"/>
            <a:ext cx="6910589" cy="1076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99"/>
              <a:buFont typeface="Arial"/>
              <a:buNone/>
            </a:pPr>
            <a:r>
              <a:rPr b="0" i="0" lang="en-US" sz="59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INFINITY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905599" y="5248275"/>
            <a:ext cx="11241211" cy="2690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1"/>
              <a:buFont typeface="Arial"/>
              <a:buNone/>
            </a:pPr>
            <a:r>
              <a:rPr b="0" i="0" lang="en-US" sz="96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Holiday Package Prediction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905599" y="8512218"/>
            <a:ext cx="10007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78"/>
              <a:buFont typeface="Arial"/>
              <a:buNone/>
            </a:pPr>
            <a:r>
              <a:rPr b="0" i="0" lang="en-US" sz="227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Final Presentation Kelompok 8 Batch 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3b3f20719_0_220"/>
          <p:cNvSpPr txBox="1"/>
          <p:nvPr/>
        </p:nvSpPr>
        <p:spPr>
          <a:xfrm>
            <a:off x="1028700" y="880060"/>
            <a:ext cx="55938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g253b3f20719_0_220"/>
          <p:cNvGrpSpPr/>
          <p:nvPr/>
        </p:nvGrpSpPr>
        <p:grpSpPr>
          <a:xfrm>
            <a:off x="7135787" y="-604522"/>
            <a:ext cx="11860794" cy="11351455"/>
            <a:chOff x="0" y="-38100"/>
            <a:chExt cx="3123810" cy="2989664"/>
          </a:xfrm>
        </p:grpSpPr>
        <p:sp>
          <p:nvSpPr>
            <p:cNvPr id="242" name="Google Shape;242;g253b3f20719_0_220"/>
            <p:cNvSpPr/>
            <p:nvPr/>
          </p:nvSpPr>
          <p:spPr>
            <a:xfrm>
              <a:off x="0" y="0"/>
              <a:ext cx="3123810" cy="2951564"/>
            </a:xfrm>
            <a:custGeom>
              <a:rect b="b" l="l" r="r" t="t"/>
              <a:pathLst>
                <a:path extrusionOk="0" h="2951564" w="3123810">
                  <a:moveTo>
                    <a:pt x="0" y="0"/>
                  </a:moveTo>
                  <a:lnTo>
                    <a:pt x="3123810" y="0"/>
                  </a:lnTo>
                  <a:lnTo>
                    <a:pt x="3123810" y="2951564"/>
                  </a:lnTo>
                  <a:lnTo>
                    <a:pt x="0" y="2951564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243" name="Google Shape;243;g253b3f20719_0_2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g253b3f20719_0_220"/>
          <p:cNvSpPr txBox="1"/>
          <p:nvPr/>
        </p:nvSpPr>
        <p:spPr>
          <a:xfrm>
            <a:off x="1028700" y="5229001"/>
            <a:ext cx="5694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7912" lvl="1" marL="515827" marR="0" rtl="0" algn="l">
              <a:lnSpc>
                <a:spcPct val="129970"/>
              </a:lnSpc>
              <a:spcBef>
                <a:spcPts val="0"/>
              </a:spcBef>
              <a:spcAft>
                <a:spcPts val="0"/>
              </a:spcAft>
              <a:buClr>
                <a:srgbClr val="F8F9F0"/>
              </a:buClr>
              <a:buSzPts val="2389"/>
              <a:buFont typeface="Arial"/>
              <a:buChar char="•"/>
            </a:pPr>
            <a:r>
              <a:rPr b="0" i="0" lang="en-US" sz="238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Pada campaign sebelumnya paket yang lebih sering dibeli adalah Basic</a:t>
            </a:r>
            <a:endParaRPr b="0" i="0" sz="2389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5" name="Google Shape;245;g253b3f20719_0_220"/>
          <p:cNvCxnSpPr/>
          <p:nvPr/>
        </p:nvCxnSpPr>
        <p:spPr>
          <a:xfrm>
            <a:off x="8159898" y="9630985"/>
            <a:ext cx="90993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6" name="Google Shape;246;g253b3f20719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7275" y="1584999"/>
            <a:ext cx="9205510" cy="6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d4f9bd5f_0_5"/>
          <p:cNvSpPr txBox="1"/>
          <p:nvPr/>
        </p:nvSpPr>
        <p:spPr>
          <a:xfrm>
            <a:off x="1028700" y="880060"/>
            <a:ext cx="55938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g253d4f9bd5f_0_5"/>
          <p:cNvGrpSpPr/>
          <p:nvPr/>
        </p:nvGrpSpPr>
        <p:grpSpPr>
          <a:xfrm>
            <a:off x="7135787" y="-604522"/>
            <a:ext cx="11860794" cy="11351455"/>
            <a:chOff x="0" y="-38100"/>
            <a:chExt cx="3123810" cy="2989664"/>
          </a:xfrm>
        </p:grpSpPr>
        <p:sp>
          <p:nvSpPr>
            <p:cNvPr id="253" name="Google Shape;253;g253d4f9bd5f_0_5"/>
            <p:cNvSpPr/>
            <p:nvPr/>
          </p:nvSpPr>
          <p:spPr>
            <a:xfrm>
              <a:off x="0" y="0"/>
              <a:ext cx="3123810" cy="2951564"/>
            </a:xfrm>
            <a:custGeom>
              <a:rect b="b" l="l" r="r" t="t"/>
              <a:pathLst>
                <a:path extrusionOk="0" h="2951564" w="3123810">
                  <a:moveTo>
                    <a:pt x="0" y="0"/>
                  </a:moveTo>
                  <a:lnTo>
                    <a:pt x="3123810" y="0"/>
                  </a:lnTo>
                  <a:lnTo>
                    <a:pt x="3123810" y="2951564"/>
                  </a:lnTo>
                  <a:lnTo>
                    <a:pt x="0" y="2951564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254" name="Google Shape;254;g253d4f9bd5f_0_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g253d4f9bd5f_0_5"/>
          <p:cNvSpPr txBox="1"/>
          <p:nvPr/>
        </p:nvSpPr>
        <p:spPr>
          <a:xfrm>
            <a:off x="800100" y="5076601"/>
            <a:ext cx="5694600" cy="3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7912" lvl="1" marL="515827" marR="0" rtl="0" algn="l">
              <a:lnSpc>
                <a:spcPct val="129970"/>
              </a:lnSpc>
              <a:spcBef>
                <a:spcPts val="0"/>
              </a:spcBef>
              <a:spcAft>
                <a:spcPts val="0"/>
              </a:spcAft>
              <a:buClr>
                <a:srgbClr val="F8F9F0"/>
              </a:buClr>
              <a:buSzPts val="2389"/>
              <a:buFont typeface="Arial"/>
              <a:buChar char="•"/>
            </a:pPr>
            <a:r>
              <a:rPr b="0" i="0" lang="en-US" sz="238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Mayoritas calon customer campaign sebelumnya berada di range pendapatan 16.000 - 39.000 USD per bulan</a:t>
            </a:r>
            <a:endParaRPr b="0" i="0" sz="2389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7912" lvl="1" marL="515827" marR="0" rtl="0" algn="l">
              <a:lnSpc>
                <a:spcPct val="129970"/>
              </a:lnSpc>
              <a:spcBef>
                <a:spcPts val="0"/>
              </a:spcBef>
              <a:spcAft>
                <a:spcPts val="0"/>
              </a:spcAft>
              <a:buClr>
                <a:srgbClr val="F8F9F0"/>
              </a:buClr>
              <a:buSzPts val="2389"/>
              <a:buFont typeface="Poppins"/>
              <a:buChar char="•"/>
            </a:pPr>
            <a:r>
              <a:rPr b="0" i="0" lang="en-US" sz="238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Calon customer campaign sebelumnya memiliki jabatan tinggi</a:t>
            </a:r>
            <a:endParaRPr b="0" i="0" sz="2389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g253d4f9bd5f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6513" y="5228998"/>
            <a:ext cx="6886926" cy="46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53d4f9bd5f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9050" y="230848"/>
            <a:ext cx="6861863" cy="46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53b3f20719_1_89"/>
          <p:cNvPicPr preferRelativeResize="0"/>
          <p:nvPr/>
        </p:nvPicPr>
        <p:blipFill rotWithShape="1">
          <a:blip r:embed="rId3">
            <a:alphaModFix/>
          </a:blip>
          <a:srcRect b="0" l="60112" r="9440" t="0"/>
          <a:stretch/>
        </p:blipFill>
        <p:spPr>
          <a:xfrm>
            <a:off x="12696056" y="-486532"/>
            <a:ext cx="6094476" cy="112600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g253b3f20719_1_89"/>
          <p:cNvCxnSpPr/>
          <p:nvPr/>
        </p:nvCxnSpPr>
        <p:spPr>
          <a:xfrm>
            <a:off x="-1096507" y="3974635"/>
            <a:ext cx="120909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g253b3f20719_1_89"/>
          <p:cNvSpPr txBox="1"/>
          <p:nvPr/>
        </p:nvSpPr>
        <p:spPr>
          <a:xfrm>
            <a:off x="1028700" y="1350003"/>
            <a:ext cx="111138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9"/>
              <a:buFont typeface="Arial"/>
              <a:buNone/>
            </a:pPr>
            <a:r>
              <a:rPr b="0" i="0" lang="en-US" sz="821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3. Data Pre-Processing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53b3f20719_1_89"/>
          <p:cNvSpPr txBox="1"/>
          <p:nvPr/>
        </p:nvSpPr>
        <p:spPr>
          <a:xfrm>
            <a:off x="2423518" y="6614267"/>
            <a:ext cx="85710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8" lvl="1" marL="539756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Cleaning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8" lvl="1" marL="539756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53b3f20719_1_89"/>
          <p:cNvSpPr txBox="1"/>
          <p:nvPr/>
        </p:nvSpPr>
        <p:spPr>
          <a:xfrm>
            <a:off x="2423518" y="5931761"/>
            <a:ext cx="85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g253b3f20719_1_89"/>
          <p:cNvGrpSpPr/>
          <p:nvPr/>
        </p:nvGrpSpPr>
        <p:grpSpPr>
          <a:xfrm>
            <a:off x="1028700" y="4633363"/>
            <a:ext cx="12676790" cy="6113666"/>
            <a:chOff x="0" y="-38100"/>
            <a:chExt cx="3338721" cy="1610173"/>
          </a:xfrm>
        </p:grpSpPr>
        <p:sp>
          <p:nvSpPr>
            <p:cNvPr id="268" name="Google Shape;268;g253b3f20719_1_89"/>
            <p:cNvSpPr/>
            <p:nvPr/>
          </p:nvSpPr>
          <p:spPr>
            <a:xfrm>
              <a:off x="0" y="0"/>
              <a:ext cx="3338721" cy="1572073"/>
            </a:xfrm>
            <a:custGeom>
              <a:rect b="b" l="l" r="r" t="t"/>
              <a:pathLst>
                <a:path extrusionOk="0" h="1572073" w="3338721">
                  <a:moveTo>
                    <a:pt x="0" y="0"/>
                  </a:moveTo>
                  <a:lnTo>
                    <a:pt x="3338721" y="0"/>
                  </a:lnTo>
                  <a:lnTo>
                    <a:pt x="3338721" y="1572073"/>
                  </a:lnTo>
                  <a:lnTo>
                    <a:pt x="0" y="1572073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269" name="Google Shape;269;g253b3f20719_1_8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3b3f20719_0_241"/>
          <p:cNvSpPr txBox="1"/>
          <p:nvPr/>
        </p:nvSpPr>
        <p:spPr>
          <a:xfrm>
            <a:off x="1284159" y="1114425"/>
            <a:ext cx="139647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g253b3f20719_0_241"/>
          <p:cNvGrpSpPr/>
          <p:nvPr/>
        </p:nvGrpSpPr>
        <p:grpSpPr>
          <a:xfrm>
            <a:off x="1284159" y="3418356"/>
            <a:ext cx="18172396" cy="7239807"/>
            <a:chOff x="0" y="-38100"/>
            <a:chExt cx="4786114" cy="1906768"/>
          </a:xfrm>
        </p:grpSpPr>
        <p:sp>
          <p:nvSpPr>
            <p:cNvPr id="276" name="Google Shape;276;g253b3f20719_0_241"/>
            <p:cNvSpPr/>
            <p:nvPr/>
          </p:nvSpPr>
          <p:spPr>
            <a:xfrm>
              <a:off x="0" y="0"/>
              <a:ext cx="4786114" cy="1868668"/>
            </a:xfrm>
            <a:custGeom>
              <a:rect b="b" l="l" r="r" t="t"/>
              <a:pathLst>
                <a:path extrusionOk="0" h="1868668" w="4786114">
                  <a:moveTo>
                    <a:pt x="0" y="0"/>
                  </a:moveTo>
                  <a:lnTo>
                    <a:pt x="4786114" y="0"/>
                  </a:lnTo>
                  <a:lnTo>
                    <a:pt x="4786114" y="1868668"/>
                  </a:lnTo>
                  <a:lnTo>
                    <a:pt x="0" y="1868668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277" name="Google Shape;277;g253b3f20719_0_24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g253b3f20719_0_241"/>
          <p:cNvSpPr txBox="1"/>
          <p:nvPr/>
        </p:nvSpPr>
        <p:spPr>
          <a:xfrm>
            <a:off x="2035042" y="5670078"/>
            <a:ext cx="20712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6"/>
              <a:buFont typeface="Arial"/>
              <a:buNone/>
            </a:pP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Inconsistent Values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53b3f20719_0_241"/>
          <p:cNvSpPr txBox="1"/>
          <p:nvPr/>
        </p:nvSpPr>
        <p:spPr>
          <a:xfrm>
            <a:off x="1882642" y="7384260"/>
            <a:ext cx="2987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9"/>
              <a:buFont typeface="Arial"/>
              <a:buNone/>
            </a:pPr>
            <a:r>
              <a:rPr b="0" i="0" lang="en-US" sz="21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Gender: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9"/>
              <a:buFont typeface="Arial"/>
              <a:buNone/>
            </a:pPr>
            <a:r>
              <a:rPr b="0" i="0" lang="en-US" sz="21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 Male -&gt; Female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253b3f20719_0_241"/>
          <p:cNvSpPr/>
          <p:nvPr/>
        </p:nvSpPr>
        <p:spPr>
          <a:xfrm>
            <a:off x="2266568" y="5039284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53b3f20719_0_241"/>
          <p:cNvSpPr/>
          <p:nvPr/>
        </p:nvSpPr>
        <p:spPr>
          <a:xfrm>
            <a:off x="6091761" y="5030089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53b3f20719_0_241"/>
          <p:cNvSpPr/>
          <p:nvPr/>
        </p:nvSpPr>
        <p:spPr>
          <a:xfrm>
            <a:off x="10544406" y="5020894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g253b3f20719_0_241"/>
          <p:cNvCxnSpPr/>
          <p:nvPr/>
        </p:nvCxnSpPr>
        <p:spPr>
          <a:xfrm flipH="1" rot="10800000">
            <a:off x="2578505" y="5186301"/>
            <a:ext cx="3512700" cy="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g253b3f20719_0_241"/>
          <p:cNvCxnSpPr/>
          <p:nvPr/>
        </p:nvCxnSpPr>
        <p:spPr>
          <a:xfrm flipH="1" rot="10800000">
            <a:off x="6403698" y="5177106"/>
            <a:ext cx="4140000" cy="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g253b3f20719_0_241"/>
          <p:cNvCxnSpPr/>
          <p:nvPr/>
        </p:nvCxnSpPr>
        <p:spPr>
          <a:xfrm flipH="1" rot="10800000">
            <a:off x="10856343" y="5167911"/>
            <a:ext cx="3669000" cy="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g253b3f20719_0_241"/>
          <p:cNvSpPr/>
          <p:nvPr/>
        </p:nvSpPr>
        <p:spPr>
          <a:xfrm>
            <a:off x="14525893" y="5011699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g253b3f20719_0_241"/>
          <p:cNvCxnSpPr/>
          <p:nvPr/>
        </p:nvCxnSpPr>
        <p:spPr>
          <a:xfrm>
            <a:off x="14837831" y="5168016"/>
            <a:ext cx="3094200" cy="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g253b3f20719_0_241"/>
          <p:cNvSpPr txBox="1"/>
          <p:nvPr/>
        </p:nvSpPr>
        <p:spPr>
          <a:xfrm>
            <a:off x="5938702" y="5822475"/>
            <a:ext cx="2619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6"/>
              <a:buFont typeface="Arial"/>
              <a:buNone/>
            </a:pP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Missing Values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53b3f20719_0_241"/>
          <p:cNvSpPr txBox="1"/>
          <p:nvPr/>
        </p:nvSpPr>
        <p:spPr>
          <a:xfrm>
            <a:off x="10543709" y="5670078"/>
            <a:ext cx="19200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6"/>
              <a:buFont typeface="Arial"/>
              <a:buNone/>
            </a:pP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</a:t>
            </a:r>
            <a:r>
              <a:rPr b="1" i="0" lang="en-US" sz="260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53b3f20719_0_241"/>
          <p:cNvSpPr txBox="1"/>
          <p:nvPr/>
        </p:nvSpPr>
        <p:spPr>
          <a:xfrm>
            <a:off x="14448996" y="5746278"/>
            <a:ext cx="2175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6"/>
              <a:buFont typeface="Arial"/>
              <a:buNone/>
            </a:pP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Outliers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g253b3f20719_0_241"/>
          <p:cNvCxnSpPr/>
          <p:nvPr/>
        </p:nvCxnSpPr>
        <p:spPr>
          <a:xfrm rot="10800000">
            <a:off x="627159" y="-2482421"/>
            <a:ext cx="0" cy="1209090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g253b3f20719_0_241"/>
          <p:cNvSpPr txBox="1"/>
          <p:nvPr/>
        </p:nvSpPr>
        <p:spPr>
          <a:xfrm>
            <a:off x="1882642" y="8325799"/>
            <a:ext cx="34572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9"/>
              <a:buFont typeface="Arial"/>
              <a:buNone/>
            </a:pPr>
            <a:r>
              <a:rPr b="0" i="0" lang="en-US" sz="21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Single, </a:t>
            </a:r>
            <a:r>
              <a:rPr b="0" i="0" lang="en-US" sz="2119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Divorced, dan Unmarried</a:t>
            </a:r>
            <a:r>
              <a:rPr b="0" i="0" lang="en-US" sz="21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-&gt; Single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53b3f20719_0_241"/>
          <p:cNvSpPr txBox="1"/>
          <p:nvPr/>
        </p:nvSpPr>
        <p:spPr>
          <a:xfrm>
            <a:off x="5938664" y="7433543"/>
            <a:ext cx="34572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9"/>
              <a:buFont typeface="Arial"/>
              <a:buNone/>
            </a:pPr>
            <a:r>
              <a:rPr b="0" i="0" lang="en-US" sz="21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Replace null values using modus, mean dan median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53b3f20719_0_241"/>
          <p:cNvSpPr txBox="1"/>
          <p:nvPr/>
        </p:nvSpPr>
        <p:spPr>
          <a:xfrm>
            <a:off x="10391309" y="7384260"/>
            <a:ext cx="34572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9"/>
              <a:buFont typeface="Arial"/>
              <a:buNone/>
            </a:pPr>
            <a:r>
              <a:rPr b="0" i="0" lang="en-US" sz="21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 141 rows duplicate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53b3f20719_0_241"/>
          <p:cNvSpPr txBox="1"/>
          <p:nvPr/>
        </p:nvSpPr>
        <p:spPr>
          <a:xfrm>
            <a:off x="14449020" y="7198523"/>
            <a:ext cx="3457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9"/>
              <a:buFont typeface="Arial"/>
              <a:buNone/>
            </a:pPr>
            <a:r>
              <a:rPr b="0" i="0" lang="en-US" sz="21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Z-Score Method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3b3f20719_0_266"/>
          <p:cNvSpPr txBox="1"/>
          <p:nvPr/>
        </p:nvSpPr>
        <p:spPr>
          <a:xfrm>
            <a:off x="1284159" y="1114425"/>
            <a:ext cx="139647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g253b3f20719_0_266"/>
          <p:cNvGrpSpPr/>
          <p:nvPr/>
        </p:nvGrpSpPr>
        <p:grpSpPr>
          <a:xfrm>
            <a:off x="1207959" y="3418356"/>
            <a:ext cx="18172396" cy="7239807"/>
            <a:chOff x="0" y="-38100"/>
            <a:chExt cx="4786114" cy="1906768"/>
          </a:xfrm>
        </p:grpSpPr>
        <p:sp>
          <p:nvSpPr>
            <p:cNvPr id="302" name="Google Shape;302;g253b3f20719_0_266"/>
            <p:cNvSpPr/>
            <p:nvPr/>
          </p:nvSpPr>
          <p:spPr>
            <a:xfrm>
              <a:off x="0" y="0"/>
              <a:ext cx="4786114" cy="1868668"/>
            </a:xfrm>
            <a:custGeom>
              <a:rect b="b" l="l" r="r" t="t"/>
              <a:pathLst>
                <a:path extrusionOk="0" h="1868668" w="4786114">
                  <a:moveTo>
                    <a:pt x="0" y="0"/>
                  </a:moveTo>
                  <a:lnTo>
                    <a:pt x="4786114" y="0"/>
                  </a:lnTo>
                  <a:lnTo>
                    <a:pt x="4786114" y="1868668"/>
                  </a:lnTo>
                  <a:lnTo>
                    <a:pt x="0" y="1868668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303" name="Google Shape;303;g253b3f20719_0_26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g253b3f20719_0_266"/>
          <p:cNvSpPr txBox="1"/>
          <p:nvPr/>
        </p:nvSpPr>
        <p:spPr>
          <a:xfrm>
            <a:off x="1882642" y="5670078"/>
            <a:ext cx="2658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6"/>
              <a:buFont typeface="Arial"/>
              <a:buNone/>
            </a:pP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Transformation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53b3f20719_0_266"/>
          <p:cNvSpPr txBox="1"/>
          <p:nvPr/>
        </p:nvSpPr>
        <p:spPr>
          <a:xfrm>
            <a:off x="1806442" y="7012785"/>
            <a:ext cx="29874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rPr b="1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Age: </a:t>
            </a:r>
            <a:r>
              <a:rPr b="0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Standardisasi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t/>
            </a:r>
            <a:endParaRPr b="0" i="0" sz="201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rPr b="1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skewed: </a:t>
            </a:r>
            <a:r>
              <a:rPr b="0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transformasi log -&gt; standardisasi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t/>
            </a:r>
            <a:endParaRPr b="0" i="0" sz="201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g253b3f20719_0_266"/>
          <p:cNvSpPr/>
          <p:nvPr/>
        </p:nvSpPr>
        <p:spPr>
          <a:xfrm>
            <a:off x="2264339" y="5090575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253b3f20719_0_266"/>
          <p:cNvSpPr/>
          <p:nvPr/>
        </p:nvSpPr>
        <p:spPr>
          <a:xfrm>
            <a:off x="5251663" y="5077384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53b3f20719_0_266"/>
          <p:cNvSpPr/>
          <p:nvPr/>
        </p:nvSpPr>
        <p:spPr>
          <a:xfrm>
            <a:off x="8293891" y="5090575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g253b3f20719_0_266"/>
          <p:cNvCxnSpPr/>
          <p:nvPr/>
        </p:nvCxnSpPr>
        <p:spPr>
          <a:xfrm flipH="1" rot="10800000">
            <a:off x="2576277" y="5234292"/>
            <a:ext cx="2674800" cy="1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g253b3f20719_0_266"/>
          <p:cNvCxnSpPr/>
          <p:nvPr/>
        </p:nvCxnSpPr>
        <p:spPr>
          <a:xfrm>
            <a:off x="5563600" y="5233701"/>
            <a:ext cx="2729700" cy="1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g253b3f20719_0_266"/>
          <p:cNvCxnSpPr/>
          <p:nvPr/>
        </p:nvCxnSpPr>
        <p:spPr>
          <a:xfrm>
            <a:off x="8605828" y="5246892"/>
            <a:ext cx="2814000" cy="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g253b3f20719_0_266"/>
          <p:cNvSpPr/>
          <p:nvPr/>
        </p:nvSpPr>
        <p:spPr>
          <a:xfrm>
            <a:off x="11420422" y="5100100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g253b3f20719_0_266"/>
          <p:cNvCxnSpPr/>
          <p:nvPr/>
        </p:nvCxnSpPr>
        <p:spPr>
          <a:xfrm>
            <a:off x="11732359" y="5256417"/>
            <a:ext cx="5895000" cy="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g253b3f20719_0_266"/>
          <p:cNvSpPr txBox="1"/>
          <p:nvPr/>
        </p:nvSpPr>
        <p:spPr>
          <a:xfrm>
            <a:off x="5022397" y="5670078"/>
            <a:ext cx="21753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6"/>
              <a:buFont typeface="Arial"/>
              <a:buNone/>
            </a:pP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Encoding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53b3f20719_0_266"/>
          <p:cNvSpPr txBox="1"/>
          <p:nvPr/>
        </p:nvSpPr>
        <p:spPr>
          <a:xfrm>
            <a:off x="8145475" y="5746278"/>
            <a:ext cx="25077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6"/>
              <a:buFont typeface="Arial"/>
              <a:buNone/>
            </a:pP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 Class Imbalance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53b3f20719_0_266"/>
          <p:cNvSpPr txBox="1"/>
          <p:nvPr/>
        </p:nvSpPr>
        <p:spPr>
          <a:xfrm>
            <a:off x="14372796" y="5670078"/>
            <a:ext cx="2175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6"/>
              <a:buFont typeface="Arial"/>
              <a:buNone/>
            </a:pP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Train &amp; Test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g253b3f20719_0_266"/>
          <p:cNvCxnSpPr/>
          <p:nvPr/>
        </p:nvCxnSpPr>
        <p:spPr>
          <a:xfrm rot="10800000">
            <a:off x="627159" y="-2482421"/>
            <a:ext cx="0" cy="1209090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g253b3f20719_0_266"/>
          <p:cNvSpPr txBox="1"/>
          <p:nvPr/>
        </p:nvSpPr>
        <p:spPr>
          <a:xfrm>
            <a:off x="4869997" y="6936585"/>
            <a:ext cx="29874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rPr b="1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Label Encoding :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rPr b="0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of Contact, Gender, Marital Status, Product Pitched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t/>
            </a:r>
            <a:endParaRPr b="0" i="0" sz="201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rPr b="1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One-Hot Encoding : </a:t>
            </a:r>
            <a:r>
              <a:rPr b="0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Occupation dan Designation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53b3f20719_0_266"/>
          <p:cNvSpPr txBox="1"/>
          <p:nvPr/>
        </p:nvSpPr>
        <p:spPr>
          <a:xfrm>
            <a:off x="14525196" y="7053417"/>
            <a:ext cx="2987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rPr b="0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80% Train (6152 baris)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rPr b="0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20% Test (1538 baris)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253b3f20719_0_266"/>
          <p:cNvSpPr/>
          <p:nvPr/>
        </p:nvSpPr>
        <p:spPr>
          <a:xfrm>
            <a:off x="14476256" y="5109625"/>
            <a:ext cx="316083" cy="317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253b3f20719_0_266"/>
          <p:cNvSpPr txBox="1"/>
          <p:nvPr/>
        </p:nvSpPr>
        <p:spPr>
          <a:xfrm>
            <a:off x="8051370" y="7012785"/>
            <a:ext cx="2987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rPr b="0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SMOTE oversampling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253b3f20719_0_266"/>
          <p:cNvSpPr txBox="1"/>
          <p:nvPr/>
        </p:nvSpPr>
        <p:spPr>
          <a:xfrm>
            <a:off x="11337594" y="5746278"/>
            <a:ext cx="1920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6"/>
              <a:buFont typeface="Arial"/>
              <a:buNone/>
            </a:pPr>
            <a:r>
              <a:rPr b="1" i="0" lang="en-US" sz="26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253b3f20719_0_266"/>
          <p:cNvSpPr txBox="1"/>
          <p:nvPr/>
        </p:nvSpPr>
        <p:spPr>
          <a:xfrm>
            <a:off x="11267357" y="7012785"/>
            <a:ext cx="2987400" cy="2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9"/>
              <a:buFont typeface="Arial"/>
              <a:buNone/>
            </a:pPr>
            <a:r>
              <a:rPr b="0" i="0" lang="en-US" sz="201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Children Visiting didrop dan digantikan oleh fitur baru HasKids, dengan label membawa anak atau tidak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253b3f20719_0_293"/>
          <p:cNvPicPr preferRelativeResize="0"/>
          <p:nvPr/>
        </p:nvPicPr>
        <p:blipFill rotWithShape="1">
          <a:blip r:embed="rId3">
            <a:alphaModFix/>
          </a:blip>
          <a:srcRect b="0" l="16444" r="47493" t="0"/>
          <a:stretch/>
        </p:blipFill>
        <p:spPr>
          <a:xfrm>
            <a:off x="12806306" y="-486532"/>
            <a:ext cx="6094476" cy="11260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g253b3f20719_0_293"/>
          <p:cNvGrpSpPr/>
          <p:nvPr/>
        </p:nvGrpSpPr>
        <p:grpSpPr>
          <a:xfrm>
            <a:off x="17136865" y="8717126"/>
            <a:ext cx="3085741" cy="3266853"/>
            <a:chOff x="0" y="-47625"/>
            <a:chExt cx="812700" cy="860400"/>
          </a:xfrm>
        </p:grpSpPr>
        <p:sp>
          <p:nvSpPr>
            <p:cNvPr id="330" name="Google Shape;330;g253b3f20719_0_293"/>
            <p:cNvSpPr/>
            <p:nvPr/>
          </p:nvSpPr>
          <p:spPr>
            <a:xfrm>
              <a:off x="0" y="0"/>
              <a:ext cx="129184" cy="183367"/>
            </a:xfrm>
            <a:custGeom>
              <a:rect b="b" l="l" r="r" t="t"/>
              <a:pathLst>
                <a:path extrusionOk="0" h="183367" w="129184">
                  <a:moveTo>
                    <a:pt x="64592" y="0"/>
                  </a:moveTo>
                  <a:lnTo>
                    <a:pt x="64592" y="0"/>
                  </a:lnTo>
                  <a:cubicBezTo>
                    <a:pt x="100265" y="0"/>
                    <a:pt x="129184" y="28919"/>
                    <a:pt x="129184" y="64592"/>
                  </a:cubicBezTo>
                  <a:lnTo>
                    <a:pt x="129184" y="118775"/>
                  </a:lnTo>
                  <a:cubicBezTo>
                    <a:pt x="129184" y="135906"/>
                    <a:pt x="122379" y="152336"/>
                    <a:pt x="110266" y="164449"/>
                  </a:cubicBezTo>
                  <a:cubicBezTo>
                    <a:pt x="98152" y="176562"/>
                    <a:pt x="81723" y="183367"/>
                    <a:pt x="64592" y="183367"/>
                  </a:cubicBezTo>
                  <a:lnTo>
                    <a:pt x="64592" y="183367"/>
                  </a:lnTo>
                  <a:cubicBezTo>
                    <a:pt x="47461" y="183367"/>
                    <a:pt x="31032" y="176562"/>
                    <a:pt x="18919" y="164449"/>
                  </a:cubicBezTo>
                  <a:cubicBezTo>
                    <a:pt x="6805" y="152336"/>
                    <a:pt x="0" y="135906"/>
                    <a:pt x="0" y="118775"/>
                  </a:cubicBezTo>
                  <a:lnTo>
                    <a:pt x="0" y="64592"/>
                  </a:lnTo>
                  <a:cubicBezTo>
                    <a:pt x="0" y="47461"/>
                    <a:pt x="6805" y="31032"/>
                    <a:pt x="18919" y="18919"/>
                  </a:cubicBezTo>
                  <a:cubicBezTo>
                    <a:pt x="31032" y="6805"/>
                    <a:pt x="47461" y="0"/>
                    <a:pt x="645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F8F9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253b3f20719_0_29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8F9F0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2" name="Google Shape;332;g253b3f20719_0_293"/>
          <p:cNvCxnSpPr/>
          <p:nvPr/>
        </p:nvCxnSpPr>
        <p:spPr>
          <a:xfrm>
            <a:off x="-1096507" y="3974635"/>
            <a:ext cx="120909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g253b3f20719_0_293"/>
          <p:cNvSpPr txBox="1"/>
          <p:nvPr/>
        </p:nvSpPr>
        <p:spPr>
          <a:xfrm>
            <a:off x="1028700" y="1350003"/>
            <a:ext cx="111138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9"/>
              <a:buFont typeface="Arial"/>
              <a:buNone/>
            </a:pPr>
            <a:r>
              <a:rPr b="0" i="0" lang="en-US" sz="821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0" i="0" lang="en-US" sz="721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Modelling &amp; Evaluation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53b3f20719_0_293"/>
          <p:cNvSpPr txBox="1"/>
          <p:nvPr/>
        </p:nvSpPr>
        <p:spPr>
          <a:xfrm>
            <a:off x="2423518" y="6614267"/>
            <a:ext cx="85710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8" lvl="1" marL="539756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8" lvl="1" marL="539756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Importance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53b3f20719_0_293"/>
          <p:cNvSpPr txBox="1"/>
          <p:nvPr/>
        </p:nvSpPr>
        <p:spPr>
          <a:xfrm>
            <a:off x="2423518" y="5931761"/>
            <a:ext cx="85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g253b3f20719_0_293"/>
          <p:cNvGrpSpPr/>
          <p:nvPr/>
        </p:nvGrpSpPr>
        <p:grpSpPr>
          <a:xfrm>
            <a:off x="1028700" y="4633363"/>
            <a:ext cx="12676790" cy="6113666"/>
            <a:chOff x="0" y="-38100"/>
            <a:chExt cx="3338721" cy="1610173"/>
          </a:xfrm>
        </p:grpSpPr>
        <p:sp>
          <p:nvSpPr>
            <p:cNvPr id="337" name="Google Shape;337;g253b3f20719_0_293"/>
            <p:cNvSpPr/>
            <p:nvPr/>
          </p:nvSpPr>
          <p:spPr>
            <a:xfrm>
              <a:off x="0" y="0"/>
              <a:ext cx="3338721" cy="1572073"/>
            </a:xfrm>
            <a:custGeom>
              <a:rect b="b" l="l" r="r" t="t"/>
              <a:pathLst>
                <a:path extrusionOk="0" h="1572073" w="3338721">
                  <a:moveTo>
                    <a:pt x="0" y="0"/>
                  </a:moveTo>
                  <a:lnTo>
                    <a:pt x="3338721" y="0"/>
                  </a:lnTo>
                  <a:lnTo>
                    <a:pt x="3338721" y="1572073"/>
                  </a:lnTo>
                  <a:lnTo>
                    <a:pt x="0" y="1572073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338" name="Google Shape;338;g253b3f20719_0_29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15"/>
          <p:cNvGrpSpPr/>
          <p:nvPr/>
        </p:nvGrpSpPr>
        <p:grpSpPr>
          <a:xfrm>
            <a:off x="7183637" y="-120737"/>
            <a:ext cx="11860794" cy="11351455"/>
            <a:chOff x="0" y="-38100"/>
            <a:chExt cx="3123810" cy="2989664"/>
          </a:xfrm>
        </p:grpSpPr>
        <p:sp>
          <p:nvSpPr>
            <p:cNvPr id="344" name="Google Shape;344;p15"/>
            <p:cNvSpPr/>
            <p:nvPr/>
          </p:nvSpPr>
          <p:spPr>
            <a:xfrm>
              <a:off x="0" y="0"/>
              <a:ext cx="3123810" cy="2951564"/>
            </a:xfrm>
            <a:custGeom>
              <a:rect b="b" l="l" r="r" t="t"/>
              <a:pathLst>
                <a:path extrusionOk="0" h="2951564" w="3123810">
                  <a:moveTo>
                    <a:pt x="0" y="0"/>
                  </a:moveTo>
                  <a:lnTo>
                    <a:pt x="3123810" y="0"/>
                  </a:lnTo>
                  <a:lnTo>
                    <a:pt x="3123810" y="2951564"/>
                  </a:lnTo>
                  <a:lnTo>
                    <a:pt x="0" y="2951564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345" name="Google Shape;345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46" name="Google Shape;346;p15"/>
          <p:cNvCxnSpPr/>
          <p:nvPr/>
        </p:nvCxnSpPr>
        <p:spPr>
          <a:xfrm>
            <a:off x="8159898" y="9630985"/>
            <a:ext cx="9099402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47" name="Google Shape;347;p15"/>
          <p:cNvGraphicFramePr/>
          <p:nvPr/>
        </p:nvGraphicFramePr>
        <p:xfrm>
          <a:off x="7839249" y="102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{03255D4F-05ED-4F54-AA31-A964D1CC883C}</a:tableStyleId>
              </a:tblPr>
              <a:tblGrid>
                <a:gridCol w="2765325"/>
                <a:gridCol w="2512825"/>
                <a:gridCol w="2183150"/>
                <a:gridCol w="1958750"/>
              </a:tblGrid>
              <a:tr h="181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99"/>
                        <a:buFont typeface="Arial"/>
                        <a:buNone/>
                      </a:pPr>
                      <a:r>
                        <a:rPr b="1" lang="en-US" sz="30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Jenis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99"/>
                        <a:buFont typeface="Arial"/>
                        <a:buNone/>
                      </a:pPr>
                      <a:r>
                        <a:rPr b="1" lang="en-US" sz="30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model</a:t>
                      </a:r>
                      <a:endParaRPr sz="14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9B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99"/>
                        <a:buFont typeface="Arial"/>
                        <a:buNone/>
                      </a:pPr>
                      <a:r>
                        <a:rPr b="1" lang="en-US" sz="30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Precision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9B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99"/>
                        <a:buFont typeface="Arial"/>
                        <a:buNone/>
                      </a:pPr>
                      <a:r>
                        <a:rPr b="1" lang="en-US" sz="30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CV train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9B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99"/>
                        <a:buFont typeface="Arial"/>
                        <a:buNone/>
                      </a:pPr>
                      <a:r>
                        <a:rPr b="1" lang="en-US" sz="30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CV test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9BD0"/>
                    </a:solidFill>
                  </a:tcPr>
                </a:tc>
              </a:tr>
              <a:tr h="146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AdaBoost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0,96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1,00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0,97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XGBoost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0,95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1,00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0,96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6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Random Forest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0,94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1,00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99"/>
                        <a:buFont typeface="Arial"/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0,95</a:t>
                      </a:r>
                      <a:endParaRPr sz="14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48" name="Google Shape;348;p15"/>
          <p:cNvGrpSpPr/>
          <p:nvPr/>
        </p:nvGrpSpPr>
        <p:grpSpPr>
          <a:xfrm>
            <a:off x="7473173" y="2681564"/>
            <a:ext cx="10164152" cy="3230760"/>
            <a:chOff x="0" y="-38100"/>
            <a:chExt cx="2676978" cy="850900"/>
          </a:xfrm>
        </p:grpSpPr>
        <p:sp>
          <p:nvSpPr>
            <p:cNvPr id="349" name="Google Shape;349;p15"/>
            <p:cNvSpPr/>
            <p:nvPr/>
          </p:nvSpPr>
          <p:spPr>
            <a:xfrm>
              <a:off x="0" y="0"/>
              <a:ext cx="2676978" cy="400401"/>
            </a:xfrm>
            <a:custGeom>
              <a:rect b="b" l="l" r="r" t="t"/>
              <a:pathLst>
                <a:path extrusionOk="0" h="400401" w="2676978">
                  <a:moveTo>
                    <a:pt x="0" y="0"/>
                  </a:moveTo>
                  <a:lnTo>
                    <a:pt x="2676978" y="0"/>
                  </a:lnTo>
                  <a:lnTo>
                    <a:pt x="2676978" y="400401"/>
                  </a:lnTo>
                  <a:lnTo>
                    <a:pt x="0" y="400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76200">
              <a:solidFill>
                <a:srgbClr val="FF31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0" name="Google Shape;350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15"/>
          <p:cNvSpPr txBox="1"/>
          <p:nvPr/>
        </p:nvSpPr>
        <p:spPr>
          <a:xfrm>
            <a:off x="1028700" y="1261060"/>
            <a:ext cx="56946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Model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5"/>
          <p:cNvSpPr txBox="1"/>
          <p:nvPr/>
        </p:nvSpPr>
        <p:spPr>
          <a:xfrm>
            <a:off x="1028700" y="4201563"/>
            <a:ext cx="56946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9"/>
              <a:buFont typeface="Arial"/>
              <a:buNone/>
            </a:pPr>
            <a:r>
              <a:rPr b="0" i="0" lang="en-US" sz="238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Mencari karakteristik target customer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912" lvl="1" marL="515827" marR="0" rtl="0" algn="l">
              <a:lnSpc>
                <a:spcPct val="129970"/>
              </a:lnSpc>
              <a:spcBef>
                <a:spcPts val="0"/>
              </a:spcBef>
              <a:spcAft>
                <a:spcPts val="0"/>
              </a:spcAft>
              <a:buClr>
                <a:srgbClr val="F8F9F0"/>
              </a:buClr>
              <a:buSzPts val="2389"/>
              <a:buFont typeface="Arial"/>
              <a:buChar char="•"/>
            </a:pPr>
            <a:r>
              <a:rPr b="0" i="0" lang="en-US" sz="238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Model: Klasifikasi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912" lvl="1" marL="515827" marR="0" rtl="0" algn="l">
              <a:lnSpc>
                <a:spcPct val="129970"/>
              </a:lnSpc>
              <a:spcBef>
                <a:spcPts val="0"/>
              </a:spcBef>
              <a:spcAft>
                <a:spcPts val="0"/>
              </a:spcAft>
              <a:buClr>
                <a:srgbClr val="F8F9F0"/>
              </a:buClr>
              <a:buSzPts val="2389"/>
              <a:buFont typeface="Arial"/>
              <a:buChar char="•"/>
            </a:pPr>
            <a:r>
              <a:rPr b="0" i="0" lang="en-US" sz="238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Metrics: Precision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9"/>
              <a:buFont typeface="Arial"/>
              <a:buNone/>
            </a:pPr>
            <a:r>
              <a:t/>
            </a:r>
            <a:endParaRPr b="0" i="0" sz="2389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3" name="Google Shape;353;p15"/>
          <p:cNvCxnSpPr/>
          <p:nvPr/>
        </p:nvCxnSpPr>
        <p:spPr>
          <a:xfrm flipH="1">
            <a:off x="7520796" y="4346497"/>
            <a:ext cx="19050" cy="3068154"/>
          </a:xfrm>
          <a:prstGeom prst="straightConnector1">
            <a:avLst/>
          </a:prstGeom>
          <a:noFill/>
          <a:ln cap="flat" cmpd="sng" w="114300">
            <a:solidFill>
              <a:srgbClr val="FF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5"/>
          <p:cNvCxnSpPr/>
          <p:nvPr/>
        </p:nvCxnSpPr>
        <p:spPr>
          <a:xfrm>
            <a:off x="7454123" y="7414651"/>
            <a:ext cx="1689877" cy="118"/>
          </a:xfrm>
          <a:prstGeom prst="straightConnector1">
            <a:avLst/>
          </a:prstGeom>
          <a:noFill/>
          <a:ln cap="flat" cmpd="sng" w="114300">
            <a:solidFill>
              <a:srgbClr val="FF313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55" name="Google Shape;355;p15"/>
          <p:cNvGrpSpPr/>
          <p:nvPr/>
        </p:nvGrpSpPr>
        <p:grpSpPr>
          <a:xfrm>
            <a:off x="9553132" y="7202649"/>
            <a:ext cx="6312935" cy="2124856"/>
            <a:chOff x="0" y="0"/>
            <a:chExt cx="8417246" cy="2833142"/>
          </a:xfrm>
        </p:grpSpPr>
        <p:sp>
          <p:nvSpPr>
            <p:cNvPr id="356" name="Google Shape;356;p15"/>
            <p:cNvSpPr txBox="1"/>
            <p:nvPr/>
          </p:nvSpPr>
          <p:spPr>
            <a:xfrm>
              <a:off x="0" y="764587"/>
              <a:ext cx="8344933" cy="206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472"/>
                <a:buFont typeface="Arial"/>
                <a:buNone/>
              </a:pPr>
              <a:r>
                <a:rPr b="1" i="0" lang="en-US" sz="10472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AdaBoost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5"/>
            <p:cNvSpPr txBox="1"/>
            <p:nvPr/>
          </p:nvSpPr>
          <p:spPr>
            <a:xfrm>
              <a:off x="0" y="0"/>
              <a:ext cx="8417246" cy="426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795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21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Model yang akan dipakai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g253b3f20719_1_264"/>
          <p:cNvGrpSpPr/>
          <p:nvPr/>
        </p:nvGrpSpPr>
        <p:grpSpPr>
          <a:xfrm>
            <a:off x="7183637" y="-120737"/>
            <a:ext cx="11860794" cy="11351455"/>
            <a:chOff x="0" y="-38100"/>
            <a:chExt cx="3123810" cy="2989664"/>
          </a:xfrm>
        </p:grpSpPr>
        <p:sp>
          <p:nvSpPr>
            <p:cNvPr id="363" name="Google Shape;363;g253b3f20719_1_264"/>
            <p:cNvSpPr/>
            <p:nvPr/>
          </p:nvSpPr>
          <p:spPr>
            <a:xfrm>
              <a:off x="0" y="0"/>
              <a:ext cx="3123810" cy="2951564"/>
            </a:xfrm>
            <a:custGeom>
              <a:rect b="b" l="l" r="r" t="t"/>
              <a:pathLst>
                <a:path extrusionOk="0" h="2951564" w="3123810">
                  <a:moveTo>
                    <a:pt x="0" y="0"/>
                  </a:moveTo>
                  <a:lnTo>
                    <a:pt x="3123810" y="0"/>
                  </a:lnTo>
                  <a:lnTo>
                    <a:pt x="3123810" y="2951564"/>
                  </a:lnTo>
                  <a:lnTo>
                    <a:pt x="0" y="2951564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364" name="Google Shape;364;g253b3f20719_1_26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5" name="Google Shape;365;g253b3f20719_1_264"/>
          <p:cNvCxnSpPr/>
          <p:nvPr/>
        </p:nvCxnSpPr>
        <p:spPr>
          <a:xfrm>
            <a:off x="8159898" y="9630985"/>
            <a:ext cx="90993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g253b3f20719_1_264"/>
          <p:cNvSpPr txBox="1"/>
          <p:nvPr/>
        </p:nvSpPr>
        <p:spPr>
          <a:xfrm>
            <a:off x="1028700" y="1261060"/>
            <a:ext cx="56946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Model Simulation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253b3f20719_1_264"/>
          <p:cNvSpPr txBox="1"/>
          <p:nvPr/>
        </p:nvSpPr>
        <p:spPr>
          <a:xfrm>
            <a:off x="1028700" y="4277763"/>
            <a:ext cx="5694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9"/>
              <a:buFont typeface="Arial"/>
              <a:buNone/>
            </a:pPr>
            <a:r>
              <a:rPr b="0" i="0" lang="en-US" sz="238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Simulasi dilakukan dengan data test menghasilkan nilai conversion rate 47%</a:t>
            </a:r>
            <a:endParaRPr b="0" i="0" sz="2389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8" name="Google Shape;368;g253b3f20719_1_264"/>
          <p:cNvPicPr preferRelativeResize="0"/>
          <p:nvPr/>
        </p:nvPicPr>
        <p:blipFill rotWithShape="1">
          <a:blip r:embed="rId3">
            <a:alphaModFix/>
          </a:blip>
          <a:srcRect b="0" l="0" r="12032" t="0"/>
          <a:stretch/>
        </p:blipFill>
        <p:spPr>
          <a:xfrm>
            <a:off x="8273750" y="906025"/>
            <a:ext cx="9595050" cy="78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97f4e55f1_0_29"/>
          <p:cNvSpPr txBox="1"/>
          <p:nvPr/>
        </p:nvSpPr>
        <p:spPr>
          <a:xfrm>
            <a:off x="1028700" y="1261060"/>
            <a:ext cx="55938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Cost </a:t>
            </a:r>
            <a:endParaRPr b="0" i="0" sz="7769" u="none" cap="none" strike="noStrike">
              <a:solidFill>
                <a:srgbClr val="D8B9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endParaRPr b="0" i="0" sz="7769" u="none" cap="none" strike="noStrike">
              <a:solidFill>
                <a:srgbClr val="D8B97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Potential</a:t>
            </a:r>
            <a:endParaRPr b="0" i="0" sz="7769" u="none" cap="none" strike="noStrike">
              <a:solidFill>
                <a:srgbClr val="D8B9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g2297f4e55f1_0_29"/>
          <p:cNvCxnSpPr/>
          <p:nvPr/>
        </p:nvCxnSpPr>
        <p:spPr>
          <a:xfrm>
            <a:off x="8159898" y="9630985"/>
            <a:ext cx="90993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5" name="Google Shape;375;g2297f4e55f1_0_29"/>
          <p:cNvGrpSpPr/>
          <p:nvPr/>
        </p:nvGrpSpPr>
        <p:grpSpPr>
          <a:xfrm>
            <a:off x="7064012" y="-664322"/>
            <a:ext cx="11860794" cy="11351455"/>
            <a:chOff x="0" y="-38100"/>
            <a:chExt cx="3123810" cy="2989664"/>
          </a:xfrm>
        </p:grpSpPr>
        <p:sp>
          <p:nvSpPr>
            <p:cNvPr id="376" name="Google Shape;376;g2297f4e55f1_0_29"/>
            <p:cNvSpPr/>
            <p:nvPr/>
          </p:nvSpPr>
          <p:spPr>
            <a:xfrm>
              <a:off x="0" y="0"/>
              <a:ext cx="3123810" cy="2951564"/>
            </a:xfrm>
            <a:custGeom>
              <a:rect b="b" l="l" r="r" t="t"/>
              <a:pathLst>
                <a:path extrusionOk="0" h="2951564" w="3123810">
                  <a:moveTo>
                    <a:pt x="0" y="0"/>
                  </a:moveTo>
                  <a:lnTo>
                    <a:pt x="3123810" y="0"/>
                  </a:lnTo>
                  <a:lnTo>
                    <a:pt x="3123810" y="2951564"/>
                  </a:lnTo>
                  <a:lnTo>
                    <a:pt x="0" y="2951564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377" name="Google Shape;377;g2297f4e55f1_0_2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g2297f4e55f1_0_29"/>
          <p:cNvSpPr txBox="1"/>
          <p:nvPr/>
        </p:nvSpPr>
        <p:spPr>
          <a:xfrm>
            <a:off x="8171925" y="1225775"/>
            <a:ext cx="889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g2297f4e55f1_0_29"/>
          <p:cNvCxnSpPr/>
          <p:nvPr/>
        </p:nvCxnSpPr>
        <p:spPr>
          <a:xfrm flipH="1">
            <a:off x="12774063" y="828575"/>
            <a:ext cx="24000" cy="79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g2297f4e55f1_0_29"/>
          <p:cNvSpPr/>
          <p:nvPr/>
        </p:nvSpPr>
        <p:spPr>
          <a:xfrm>
            <a:off x="9066163" y="1558250"/>
            <a:ext cx="2989200" cy="63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29B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Using Model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297f4e55f1_0_29"/>
          <p:cNvSpPr/>
          <p:nvPr/>
        </p:nvSpPr>
        <p:spPr>
          <a:xfrm>
            <a:off x="9048713" y="3352550"/>
            <a:ext cx="2989200" cy="63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29B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Marketing Campaign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297f4e55f1_0_29"/>
          <p:cNvSpPr/>
          <p:nvPr/>
        </p:nvSpPr>
        <p:spPr>
          <a:xfrm>
            <a:off x="9048713" y="5284100"/>
            <a:ext cx="2989200" cy="63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29B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Conversion Rate </a:t>
            </a: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18.8%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297f4e55f1_0_29"/>
          <p:cNvSpPr/>
          <p:nvPr/>
        </p:nvSpPr>
        <p:spPr>
          <a:xfrm>
            <a:off x="9066163" y="7006600"/>
            <a:ext cx="2989200" cy="63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29B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CAC: 108.7$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g2297f4e55f1_0_29"/>
          <p:cNvCxnSpPr/>
          <p:nvPr/>
        </p:nvCxnSpPr>
        <p:spPr>
          <a:xfrm>
            <a:off x="10537313" y="2395550"/>
            <a:ext cx="12000" cy="753600"/>
          </a:xfrm>
          <a:prstGeom prst="straightConnector1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5" name="Google Shape;385;g2297f4e55f1_0_29"/>
          <p:cNvCxnSpPr/>
          <p:nvPr/>
        </p:nvCxnSpPr>
        <p:spPr>
          <a:xfrm>
            <a:off x="10554763" y="4258475"/>
            <a:ext cx="12000" cy="753600"/>
          </a:xfrm>
          <a:prstGeom prst="straightConnector1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g2297f4e55f1_0_29"/>
          <p:cNvCxnSpPr/>
          <p:nvPr/>
        </p:nvCxnSpPr>
        <p:spPr>
          <a:xfrm>
            <a:off x="10554763" y="6085500"/>
            <a:ext cx="12000" cy="753600"/>
          </a:xfrm>
          <a:prstGeom prst="straightConnector1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7" name="Google Shape;387;g2297f4e55f1_0_29"/>
          <p:cNvSpPr/>
          <p:nvPr/>
        </p:nvSpPr>
        <p:spPr>
          <a:xfrm>
            <a:off x="13381188" y="1534325"/>
            <a:ext cx="2989200" cy="63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29B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Using Model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297f4e55f1_0_29"/>
          <p:cNvSpPr/>
          <p:nvPr/>
        </p:nvSpPr>
        <p:spPr>
          <a:xfrm>
            <a:off x="13363738" y="3328625"/>
            <a:ext cx="2989200" cy="63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29B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Targeted Marketing Campaign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297f4e55f1_0_29"/>
          <p:cNvSpPr/>
          <p:nvPr/>
        </p:nvSpPr>
        <p:spPr>
          <a:xfrm>
            <a:off x="13363738" y="5260175"/>
            <a:ext cx="2989200" cy="63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29B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Conversion Rate </a:t>
            </a:r>
            <a:r>
              <a:rPr b="1" i="0" lang="en-US" sz="1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47%</a:t>
            </a:r>
            <a:endParaRPr b="1" i="0" sz="19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297f4e55f1_0_29"/>
          <p:cNvSpPr/>
          <p:nvPr/>
        </p:nvSpPr>
        <p:spPr>
          <a:xfrm>
            <a:off x="13381188" y="6982675"/>
            <a:ext cx="2989200" cy="63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429B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CAC: 43.5$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g2297f4e55f1_0_29"/>
          <p:cNvCxnSpPr/>
          <p:nvPr/>
        </p:nvCxnSpPr>
        <p:spPr>
          <a:xfrm>
            <a:off x="14852338" y="2371625"/>
            <a:ext cx="12000" cy="753600"/>
          </a:xfrm>
          <a:prstGeom prst="straightConnector1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g2297f4e55f1_0_29"/>
          <p:cNvCxnSpPr/>
          <p:nvPr/>
        </p:nvCxnSpPr>
        <p:spPr>
          <a:xfrm>
            <a:off x="14869788" y="4234550"/>
            <a:ext cx="12000" cy="753600"/>
          </a:xfrm>
          <a:prstGeom prst="straightConnector1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3" name="Google Shape;393;g2297f4e55f1_0_29"/>
          <p:cNvCxnSpPr/>
          <p:nvPr/>
        </p:nvCxnSpPr>
        <p:spPr>
          <a:xfrm>
            <a:off x="14869788" y="6061575"/>
            <a:ext cx="12000" cy="753600"/>
          </a:xfrm>
          <a:prstGeom prst="straightConnector1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4" name="Google Shape;394;g2297f4e55f1_0_29"/>
          <p:cNvSpPr/>
          <p:nvPr/>
        </p:nvSpPr>
        <p:spPr>
          <a:xfrm>
            <a:off x="10887875" y="7955600"/>
            <a:ext cx="3993900" cy="2131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38100">
            <a:solidFill>
              <a:srgbClr val="429B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297f4e55f1_0_29"/>
          <p:cNvSpPr txBox="1"/>
          <p:nvPr/>
        </p:nvSpPr>
        <p:spPr>
          <a:xfrm>
            <a:off x="1028700" y="5567775"/>
            <a:ext cx="4875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Asumsi budget marketing dan total customer yang tertarik pada 2 campaign sama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g2297f4e55f1_0_29"/>
          <p:cNvSpPr txBox="1"/>
          <p:nvPr/>
        </p:nvSpPr>
        <p:spPr>
          <a:xfrm>
            <a:off x="12065025" y="8783075"/>
            <a:ext cx="144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-60%</a:t>
            </a:r>
            <a:endParaRPr b="1" i="0" sz="4800" u="none" cap="none" strike="noStrike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g253b3f20719_1_0"/>
          <p:cNvGrpSpPr/>
          <p:nvPr/>
        </p:nvGrpSpPr>
        <p:grpSpPr>
          <a:xfrm>
            <a:off x="5139047" y="-485729"/>
            <a:ext cx="13385929" cy="10937468"/>
            <a:chOff x="0" y="-38100"/>
            <a:chExt cx="3525489" cy="2880631"/>
          </a:xfrm>
        </p:grpSpPr>
        <p:sp>
          <p:nvSpPr>
            <p:cNvPr id="402" name="Google Shape;402;g253b3f20719_1_0"/>
            <p:cNvSpPr/>
            <p:nvPr/>
          </p:nvSpPr>
          <p:spPr>
            <a:xfrm>
              <a:off x="0" y="0"/>
              <a:ext cx="3525489" cy="2842531"/>
            </a:xfrm>
            <a:custGeom>
              <a:rect b="b" l="l" r="r" t="t"/>
              <a:pathLst>
                <a:path extrusionOk="0" h="2842531" w="3525489">
                  <a:moveTo>
                    <a:pt x="0" y="0"/>
                  </a:moveTo>
                  <a:lnTo>
                    <a:pt x="3525489" y="0"/>
                  </a:lnTo>
                  <a:lnTo>
                    <a:pt x="3525489" y="2842531"/>
                  </a:lnTo>
                  <a:lnTo>
                    <a:pt x="0" y="2842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3" name="Google Shape;403;g253b3f20719_1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g253b3f20719_1_0"/>
          <p:cNvSpPr/>
          <p:nvPr/>
        </p:nvSpPr>
        <p:spPr>
          <a:xfrm>
            <a:off x="6376242" y="1812107"/>
            <a:ext cx="11412258" cy="6832780"/>
          </a:xfrm>
          <a:custGeom>
            <a:rect b="b" l="l" r="r" t="t"/>
            <a:pathLst>
              <a:path extrusionOk="0" h="6832780" w="11412258">
                <a:moveTo>
                  <a:pt x="0" y="0"/>
                </a:moveTo>
                <a:lnTo>
                  <a:pt x="11412258" y="0"/>
                </a:lnTo>
                <a:lnTo>
                  <a:pt x="11412258" y="6832780"/>
                </a:lnTo>
                <a:lnTo>
                  <a:pt x="0" y="6832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68" l="-2318" r="0" t="-3878"/>
            </a:stretch>
          </a:blipFill>
          <a:ln>
            <a:noFill/>
          </a:ln>
        </p:spPr>
      </p:sp>
      <p:grpSp>
        <p:nvGrpSpPr>
          <p:cNvPr id="405" name="Google Shape;405;g253b3f20719_1_0"/>
          <p:cNvGrpSpPr/>
          <p:nvPr/>
        </p:nvGrpSpPr>
        <p:grpSpPr>
          <a:xfrm>
            <a:off x="6051398" y="1696020"/>
            <a:ext cx="11404935" cy="3230403"/>
            <a:chOff x="0" y="-38100"/>
            <a:chExt cx="3003749" cy="850800"/>
          </a:xfrm>
        </p:grpSpPr>
        <p:sp>
          <p:nvSpPr>
            <p:cNvPr id="406" name="Google Shape;406;g253b3f20719_1_0"/>
            <p:cNvSpPr/>
            <p:nvPr/>
          </p:nvSpPr>
          <p:spPr>
            <a:xfrm>
              <a:off x="0" y="0"/>
              <a:ext cx="3003749" cy="263760"/>
            </a:xfrm>
            <a:custGeom>
              <a:rect b="b" l="l" r="r" t="t"/>
              <a:pathLst>
                <a:path extrusionOk="0" h="263760" w="3003749">
                  <a:moveTo>
                    <a:pt x="0" y="0"/>
                  </a:moveTo>
                  <a:lnTo>
                    <a:pt x="3003749" y="0"/>
                  </a:lnTo>
                  <a:lnTo>
                    <a:pt x="3003749" y="263760"/>
                  </a:lnTo>
                  <a:lnTo>
                    <a:pt x="0" y="263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76200">
              <a:solidFill>
                <a:srgbClr val="FF31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07" name="Google Shape;407;g253b3f20719_1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8" name="Google Shape;408;g253b3f20719_1_0"/>
          <p:cNvCxnSpPr/>
          <p:nvPr/>
        </p:nvCxnSpPr>
        <p:spPr>
          <a:xfrm flipH="1">
            <a:off x="6080122" y="2842502"/>
            <a:ext cx="18900" cy="3068100"/>
          </a:xfrm>
          <a:prstGeom prst="straightConnector1">
            <a:avLst/>
          </a:prstGeom>
          <a:noFill/>
          <a:ln cap="flat" cmpd="sng" w="114300">
            <a:solidFill>
              <a:srgbClr val="FF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g253b3f20719_1_0"/>
          <p:cNvCxnSpPr/>
          <p:nvPr/>
        </p:nvCxnSpPr>
        <p:spPr>
          <a:xfrm flipH="1">
            <a:off x="4585509" y="5910656"/>
            <a:ext cx="1551600" cy="300"/>
          </a:xfrm>
          <a:prstGeom prst="straightConnector1">
            <a:avLst/>
          </a:prstGeom>
          <a:noFill/>
          <a:ln cap="flat" cmpd="sng" w="114300">
            <a:solidFill>
              <a:srgbClr val="FF313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0" name="Google Shape;410;g253b3f20719_1_0"/>
          <p:cNvSpPr txBox="1"/>
          <p:nvPr/>
        </p:nvSpPr>
        <p:spPr>
          <a:xfrm>
            <a:off x="404453" y="1095375"/>
            <a:ext cx="5694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69"/>
              <a:buFont typeface="Arial"/>
              <a:buNone/>
            </a:pPr>
            <a:r>
              <a:rPr b="0" i="0" lang="en-US" sz="65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53b3f20719_1_0"/>
          <p:cNvSpPr txBox="1"/>
          <p:nvPr/>
        </p:nvSpPr>
        <p:spPr>
          <a:xfrm>
            <a:off x="955654" y="5346094"/>
            <a:ext cx="3401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9"/>
              <a:buFont typeface="Arial"/>
              <a:buNone/>
            </a:pPr>
            <a:r>
              <a:rPr b="0" i="0" lang="en-US" sz="238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3 Fitur terpenting untuk pertimbangan paket baru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11149378" y="-3907748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8" name="Google Shape;98;p3"/>
          <p:cNvGrpSpPr/>
          <p:nvPr/>
        </p:nvGrpSpPr>
        <p:grpSpPr>
          <a:xfrm>
            <a:off x="920744" y="1220529"/>
            <a:ext cx="10765985" cy="3230761"/>
            <a:chOff x="0" y="-38100"/>
            <a:chExt cx="2835486" cy="850900"/>
          </a:xfrm>
        </p:grpSpPr>
        <p:sp>
          <p:nvSpPr>
            <p:cNvPr id="99" name="Google Shape;99;p3"/>
            <p:cNvSpPr/>
            <p:nvPr/>
          </p:nvSpPr>
          <p:spPr>
            <a:xfrm>
              <a:off x="0" y="0"/>
              <a:ext cx="2835486" cy="538392"/>
            </a:xfrm>
            <a:custGeom>
              <a:rect b="b" l="l" r="r" t="t"/>
              <a:pathLst>
                <a:path extrusionOk="0" h="538392" w="2835486">
                  <a:moveTo>
                    <a:pt x="0" y="0"/>
                  </a:moveTo>
                  <a:lnTo>
                    <a:pt x="2835486" y="0"/>
                  </a:lnTo>
                  <a:lnTo>
                    <a:pt x="2835486" y="538392"/>
                  </a:lnTo>
                  <a:lnTo>
                    <a:pt x="0" y="538392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100" name="Google Shape;100;p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3"/>
          <p:cNvSpPr txBox="1"/>
          <p:nvPr/>
        </p:nvSpPr>
        <p:spPr>
          <a:xfrm>
            <a:off x="1899885" y="1939387"/>
            <a:ext cx="8807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4"/>
              <a:buFont typeface="Arial"/>
              <a:buNone/>
            </a:pPr>
            <a:r>
              <a:rPr b="0" i="0" lang="en-US" sz="767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INFINITY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6455396" y="8001565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6455396" y="7027818"/>
            <a:ext cx="2429727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Naomi Florenata 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9580448" y="8001565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9580448" y="7027818"/>
            <a:ext cx="2429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Sakinah </a:t>
            </a:r>
            <a:endParaRPr b="1" i="0" sz="2499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Nurul 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12705525" y="8001565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705525" y="7213555"/>
            <a:ext cx="2429727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Vanesa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2748" y="5441905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152748" y="4468159"/>
            <a:ext cx="2429727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Andre Adeputra 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6277800" y="5441905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6277800" y="4468159"/>
            <a:ext cx="2607323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Gilang Muhammad 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9402877" y="5441905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9580450" y="4426000"/>
            <a:ext cx="2078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Jomas Sekar 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2527929" y="5441905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12527929" y="4468159"/>
            <a:ext cx="2429727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 Nurkholis Fauzi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152748" y="7917019"/>
            <a:ext cx="2429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rPr b="0" i="0" lang="en-US" sz="21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3152748" y="6943272"/>
            <a:ext cx="2429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i="0" lang="en-US" sz="24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Muhammad Syarif 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1149378" y="-3907748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53b3f20719_1_175"/>
          <p:cNvPicPr preferRelativeResize="0"/>
          <p:nvPr/>
        </p:nvPicPr>
        <p:blipFill rotWithShape="1">
          <a:blip r:embed="rId3">
            <a:alphaModFix/>
          </a:blip>
          <a:srcRect b="0" l="31968" r="31968" t="0"/>
          <a:stretch/>
        </p:blipFill>
        <p:spPr>
          <a:xfrm>
            <a:off x="12585806" y="-486532"/>
            <a:ext cx="6094472" cy="11260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g253b3f20719_1_175"/>
          <p:cNvGrpSpPr/>
          <p:nvPr/>
        </p:nvGrpSpPr>
        <p:grpSpPr>
          <a:xfrm>
            <a:off x="1028700" y="4633363"/>
            <a:ext cx="12676790" cy="6113666"/>
            <a:chOff x="0" y="-38100"/>
            <a:chExt cx="3338721" cy="1610173"/>
          </a:xfrm>
        </p:grpSpPr>
        <p:sp>
          <p:nvSpPr>
            <p:cNvPr id="418" name="Google Shape;418;g253b3f20719_1_175"/>
            <p:cNvSpPr/>
            <p:nvPr/>
          </p:nvSpPr>
          <p:spPr>
            <a:xfrm>
              <a:off x="0" y="0"/>
              <a:ext cx="3338721" cy="1572073"/>
            </a:xfrm>
            <a:custGeom>
              <a:rect b="b" l="l" r="r" t="t"/>
              <a:pathLst>
                <a:path extrusionOk="0" h="1572073" w="3338721">
                  <a:moveTo>
                    <a:pt x="0" y="0"/>
                  </a:moveTo>
                  <a:lnTo>
                    <a:pt x="3338721" y="0"/>
                  </a:lnTo>
                  <a:lnTo>
                    <a:pt x="3338721" y="1572073"/>
                  </a:lnTo>
                  <a:lnTo>
                    <a:pt x="0" y="1572073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419" name="Google Shape;419;g253b3f20719_1_17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0" name="Google Shape;420;g253b3f20719_1_175"/>
          <p:cNvCxnSpPr/>
          <p:nvPr/>
        </p:nvCxnSpPr>
        <p:spPr>
          <a:xfrm>
            <a:off x="-1096507" y="3974635"/>
            <a:ext cx="120909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g253b3f20719_1_175"/>
          <p:cNvSpPr txBox="1"/>
          <p:nvPr/>
        </p:nvSpPr>
        <p:spPr>
          <a:xfrm>
            <a:off x="1028700" y="1350003"/>
            <a:ext cx="11113800" cy="26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9"/>
              <a:buFont typeface="Arial"/>
              <a:buNone/>
            </a:pPr>
            <a:r>
              <a:rPr b="0" i="0" lang="en-US" sz="821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5. Insight &amp; Recommendations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 txBox="1"/>
          <p:nvPr/>
        </p:nvSpPr>
        <p:spPr>
          <a:xfrm>
            <a:off x="1028700" y="1261060"/>
            <a:ext cx="55938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Monthly Income</a:t>
            </a:r>
            <a:endParaRPr b="0" i="0" sz="7769" u="none" cap="none" strike="noStrike">
              <a:solidFill>
                <a:srgbClr val="D8B9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10"/>
          <p:cNvGrpSpPr/>
          <p:nvPr/>
        </p:nvGrpSpPr>
        <p:grpSpPr>
          <a:xfrm>
            <a:off x="7135787" y="-604522"/>
            <a:ext cx="11860794" cy="11351455"/>
            <a:chOff x="0" y="-38100"/>
            <a:chExt cx="3123810" cy="2989664"/>
          </a:xfrm>
        </p:grpSpPr>
        <p:sp>
          <p:nvSpPr>
            <p:cNvPr id="428" name="Google Shape;428;p10"/>
            <p:cNvSpPr/>
            <p:nvPr/>
          </p:nvSpPr>
          <p:spPr>
            <a:xfrm>
              <a:off x="0" y="0"/>
              <a:ext cx="3123810" cy="2951564"/>
            </a:xfrm>
            <a:custGeom>
              <a:rect b="b" l="l" r="r" t="t"/>
              <a:pathLst>
                <a:path extrusionOk="0" h="2951564" w="3123810">
                  <a:moveTo>
                    <a:pt x="0" y="0"/>
                  </a:moveTo>
                  <a:lnTo>
                    <a:pt x="3123810" y="0"/>
                  </a:lnTo>
                  <a:lnTo>
                    <a:pt x="3123810" y="2951564"/>
                  </a:lnTo>
                  <a:lnTo>
                    <a:pt x="0" y="2951564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429" name="Google Shape;429;p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0" name="Google Shape;430;p10"/>
          <p:cNvCxnSpPr/>
          <p:nvPr/>
        </p:nvCxnSpPr>
        <p:spPr>
          <a:xfrm>
            <a:off x="8159898" y="9630985"/>
            <a:ext cx="9099402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10"/>
          <p:cNvSpPr txBox="1"/>
          <p:nvPr/>
        </p:nvSpPr>
        <p:spPr>
          <a:xfrm>
            <a:off x="1028690" y="4001371"/>
            <a:ext cx="342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10"/>
          <p:cNvSpPr txBox="1"/>
          <p:nvPr/>
        </p:nvSpPr>
        <p:spPr>
          <a:xfrm>
            <a:off x="964025" y="4077600"/>
            <a:ext cx="55062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Harga produk baru </a:t>
            </a: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disarankan pada </a:t>
            </a:r>
            <a:r>
              <a:rPr b="1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range harga Basic dan Standard </a:t>
            </a: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campaign sebelumnya.</a:t>
            </a:r>
            <a:endParaRPr b="0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Harga yang sesuai dengan selera customers pada range income tersebut berkemungkinan lebih besar untuk mendorong pembelian.</a:t>
            </a:r>
            <a:endParaRPr b="0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10"/>
          <p:cNvSpPr txBox="1"/>
          <p:nvPr/>
        </p:nvSpPr>
        <p:spPr>
          <a:xfrm>
            <a:off x="7561950" y="775500"/>
            <a:ext cx="10916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9"/>
              <a:buFont typeface="Arial"/>
              <a:buNone/>
            </a:pPr>
            <a:r>
              <a:rPr b="1" i="0" lang="en-US" sz="2569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Customer with Income of 17.000 to 25.000 USD is More Likely to Buy</a:t>
            </a:r>
            <a:endParaRPr b="1" i="0" sz="2569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0"/>
          <p:cNvSpPr txBox="1"/>
          <p:nvPr/>
        </p:nvSpPr>
        <p:spPr>
          <a:xfrm>
            <a:off x="7514625" y="1261050"/>
            <a:ext cx="1108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Previous product is more attractive for customers in this income range</a:t>
            </a:r>
            <a:endParaRPr b="0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5" name="Google Shape;4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7900" y="1991325"/>
            <a:ext cx="10263412" cy="681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97f4e55f1_0_4"/>
          <p:cNvSpPr txBox="1"/>
          <p:nvPr/>
        </p:nvSpPr>
        <p:spPr>
          <a:xfrm>
            <a:off x="1028700" y="1489660"/>
            <a:ext cx="55938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7769" u="none" cap="none" strike="noStrike">
              <a:solidFill>
                <a:srgbClr val="D8B9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g2297f4e55f1_0_4"/>
          <p:cNvGrpSpPr/>
          <p:nvPr/>
        </p:nvGrpSpPr>
        <p:grpSpPr>
          <a:xfrm>
            <a:off x="7135787" y="-604522"/>
            <a:ext cx="11860794" cy="11351455"/>
            <a:chOff x="0" y="-38100"/>
            <a:chExt cx="3123810" cy="2989664"/>
          </a:xfrm>
        </p:grpSpPr>
        <p:sp>
          <p:nvSpPr>
            <p:cNvPr id="442" name="Google Shape;442;g2297f4e55f1_0_4"/>
            <p:cNvSpPr/>
            <p:nvPr/>
          </p:nvSpPr>
          <p:spPr>
            <a:xfrm>
              <a:off x="0" y="0"/>
              <a:ext cx="3123810" cy="2951564"/>
            </a:xfrm>
            <a:custGeom>
              <a:rect b="b" l="l" r="r" t="t"/>
              <a:pathLst>
                <a:path extrusionOk="0" h="2951564" w="3123810">
                  <a:moveTo>
                    <a:pt x="0" y="0"/>
                  </a:moveTo>
                  <a:lnTo>
                    <a:pt x="3123810" y="0"/>
                  </a:lnTo>
                  <a:lnTo>
                    <a:pt x="3123810" y="2951564"/>
                  </a:lnTo>
                  <a:lnTo>
                    <a:pt x="0" y="2951564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443" name="Google Shape;443;g2297f4e55f1_0_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4" name="Google Shape;444;g2297f4e55f1_0_4"/>
          <p:cNvCxnSpPr/>
          <p:nvPr/>
        </p:nvCxnSpPr>
        <p:spPr>
          <a:xfrm>
            <a:off x="8159898" y="9630985"/>
            <a:ext cx="90993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" name="Google Shape;445;g2297f4e55f1_0_4"/>
          <p:cNvSpPr txBox="1"/>
          <p:nvPr/>
        </p:nvSpPr>
        <p:spPr>
          <a:xfrm>
            <a:off x="854675" y="3429000"/>
            <a:ext cx="55062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Buat jenis </a:t>
            </a:r>
            <a:r>
              <a:rPr b="1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paket </a:t>
            </a: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yang </a:t>
            </a:r>
            <a:r>
              <a:rPr b="1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fleksibel dari segi durasi. </a:t>
            </a: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Sampaikan penawaran dengan lugas</a:t>
            </a:r>
            <a:endParaRPr b="0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Paket yang fleksibel akan lebih menarik bagi customer yang sibuk dan ingin menggunakan liburan yang sesuai dengan kebutuhannya</a:t>
            </a:r>
            <a:endParaRPr b="0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g2297f4e55f1_0_4"/>
          <p:cNvSpPr txBox="1"/>
          <p:nvPr/>
        </p:nvSpPr>
        <p:spPr>
          <a:xfrm>
            <a:off x="7561950" y="775500"/>
            <a:ext cx="10916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9"/>
              <a:buFont typeface="Arial"/>
              <a:buNone/>
            </a:pPr>
            <a:r>
              <a:rPr b="1" i="0" lang="en-US" sz="2569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Age 26 to 48 is the Target Demographic</a:t>
            </a:r>
            <a:endParaRPr b="1" i="0" sz="2569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297f4e55f1_0_4"/>
          <p:cNvSpPr txBox="1"/>
          <p:nvPr/>
        </p:nvSpPr>
        <p:spPr>
          <a:xfrm>
            <a:off x="7514625" y="1261050"/>
            <a:ext cx="1108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target demographic is of active working age and is in tech-savvy generation</a:t>
            </a:r>
            <a:endParaRPr b="0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8" name="Google Shape;448;g2297f4e55f1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1675" y="1980600"/>
            <a:ext cx="10215751" cy="6787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97f4e55f1_0_12"/>
          <p:cNvSpPr txBox="1"/>
          <p:nvPr/>
        </p:nvSpPr>
        <p:spPr>
          <a:xfrm>
            <a:off x="1028700" y="1261060"/>
            <a:ext cx="55938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Duration of Pitch</a:t>
            </a:r>
            <a:endParaRPr b="0" i="0" sz="7769" u="none" cap="none" strike="noStrike">
              <a:solidFill>
                <a:srgbClr val="D8B9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g2297f4e55f1_0_12"/>
          <p:cNvGrpSpPr/>
          <p:nvPr/>
        </p:nvGrpSpPr>
        <p:grpSpPr>
          <a:xfrm>
            <a:off x="7135787" y="-604522"/>
            <a:ext cx="11860794" cy="11351455"/>
            <a:chOff x="0" y="-38100"/>
            <a:chExt cx="3123810" cy="2989664"/>
          </a:xfrm>
        </p:grpSpPr>
        <p:sp>
          <p:nvSpPr>
            <p:cNvPr id="455" name="Google Shape;455;g2297f4e55f1_0_12"/>
            <p:cNvSpPr/>
            <p:nvPr/>
          </p:nvSpPr>
          <p:spPr>
            <a:xfrm>
              <a:off x="0" y="0"/>
              <a:ext cx="3123810" cy="2951564"/>
            </a:xfrm>
            <a:custGeom>
              <a:rect b="b" l="l" r="r" t="t"/>
              <a:pathLst>
                <a:path extrusionOk="0" h="2951564" w="3123810">
                  <a:moveTo>
                    <a:pt x="0" y="0"/>
                  </a:moveTo>
                  <a:lnTo>
                    <a:pt x="3123810" y="0"/>
                  </a:lnTo>
                  <a:lnTo>
                    <a:pt x="3123810" y="2951564"/>
                  </a:lnTo>
                  <a:lnTo>
                    <a:pt x="0" y="2951564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456" name="Google Shape;456;g2297f4e55f1_0_1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7" name="Google Shape;457;g2297f4e55f1_0_12"/>
          <p:cNvCxnSpPr/>
          <p:nvPr/>
        </p:nvCxnSpPr>
        <p:spPr>
          <a:xfrm>
            <a:off x="8159898" y="9630985"/>
            <a:ext cx="90993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g2297f4e55f1_0_12"/>
          <p:cNvSpPr txBox="1"/>
          <p:nvPr/>
        </p:nvSpPr>
        <p:spPr>
          <a:xfrm>
            <a:off x="7561950" y="775500"/>
            <a:ext cx="11082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9"/>
              <a:buFont typeface="Arial"/>
              <a:buNone/>
            </a:pPr>
            <a:r>
              <a:rPr b="1" i="0" lang="en-US" sz="2569" u="none" cap="none" strike="noStrik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Below 18 Minutes is Ideal</a:t>
            </a:r>
            <a:endParaRPr b="1" i="0" sz="2569" u="none" cap="none" strike="noStrik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297f4e55f1_0_12"/>
          <p:cNvSpPr txBox="1"/>
          <p:nvPr/>
        </p:nvSpPr>
        <p:spPr>
          <a:xfrm>
            <a:off x="1116425" y="4077600"/>
            <a:ext cx="55062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Gunakan </a:t>
            </a:r>
            <a:r>
              <a:rPr b="1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10-minutes rule </a:t>
            </a: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dalam melakukan penawaran. Sampaikan poin utama produk dan jawab pertanyaan mengenai produk secara padat.</a:t>
            </a:r>
            <a:endParaRPr b="0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Informasi yang cukup akan mempermudah customer dalam mengambil keputusan.</a:t>
            </a:r>
            <a:endParaRPr b="0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0" name="Google Shape;460;g2297f4e55f1_0_12"/>
          <p:cNvSpPr txBox="1"/>
          <p:nvPr/>
        </p:nvSpPr>
        <p:spPr>
          <a:xfrm>
            <a:off x="7514625" y="1261050"/>
            <a:ext cx="1108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Customers are ready to make their decisions in 18 minutes or less</a:t>
            </a:r>
            <a:endParaRPr b="0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1" name="Google Shape;461;g2297f4e55f1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1950" y="1922150"/>
            <a:ext cx="10272051" cy="683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/>
          <p:nvPr/>
        </p:nvSpPr>
        <p:spPr>
          <a:xfrm>
            <a:off x="1561733" y="2105045"/>
            <a:ext cx="8097687" cy="1594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0"/>
          <p:cNvSpPr/>
          <p:nvPr/>
        </p:nvSpPr>
        <p:spPr>
          <a:xfrm rot="-10580377">
            <a:off x="9407140" y="-9309963"/>
            <a:ext cx="24036383" cy="24664199"/>
          </a:xfrm>
          <a:custGeom>
            <a:rect b="b" l="l" r="r" t="t"/>
            <a:pathLst>
              <a:path extrusionOk="0"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20"/>
          <p:cNvSpPr/>
          <p:nvPr/>
        </p:nvSpPr>
        <p:spPr>
          <a:xfrm>
            <a:off x="1561733" y="4410627"/>
            <a:ext cx="2187015" cy="904877"/>
          </a:xfrm>
          <a:custGeom>
            <a:rect b="b" l="l" r="r" t="t"/>
            <a:pathLst>
              <a:path extrusionOk="0" h="904877" w="2187015">
                <a:moveTo>
                  <a:pt x="0" y="0"/>
                </a:moveTo>
                <a:lnTo>
                  <a:pt x="2187015" y="0"/>
                </a:lnTo>
                <a:lnTo>
                  <a:pt x="2187015" y="904877"/>
                </a:lnTo>
                <a:lnTo>
                  <a:pt x="0" y="904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20"/>
          <p:cNvSpPr txBox="1"/>
          <p:nvPr/>
        </p:nvSpPr>
        <p:spPr>
          <a:xfrm>
            <a:off x="4120232" y="4239177"/>
            <a:ext cx="6910589" cy="1076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99"/>
              <a:buFont typeface="Arial"/>
              <a:buNone/>
            </a:pPr>
            <a:r>
              <a:rPr b="0" i="0" lang="en-US" sz="5999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INFINITY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0"/>
          <p:cNvSpPr/>
          <p:nvPr/>
        </p:nvSpPr>
        <p:spPr>
          <a:xfrm flipH="1">
            <a:off x="-4254153" y="7476061"/>
            <a:ext cx="11881594" cy="3564478"/>
          </a:xfrm>
          <a:custGeom>
            <a:rect b="b" l="l" r="r" t="t"/>
            <a:pathLst>
              <a:path extrusionOk="0"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/>
        </p:nvSpPr>
        <p:spPr>
          <a:xfrm>
            <a:off x="1028700" y="1350003"/>
            <a:ext cx="10857052" cy="1186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9"/>
              <a:buFont typeface="Arial"/>
              <a:buNone/>
            </a:pPr>
            <a:r>
              <a:rPr b="0" i="0" lang="en-US" sz="821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US &amp; OUR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10076050" y="3556553"/>
            <a:ext cx="6954501" cy="5702691"/>
          </a:xfrm>
          <a:custGeom>
            <a:rect b="b" l="l" r="r" t="t"/>
            <a:pathLst>
              <a:path extrusionOk="0" h="5702691" w="6954501">
                <a:moveTo>
                  <a:pt x="0" y="0"/>
                </a:moveTo>
                <a:lnTo>
                  <a:pt x="6954501" y="0"/>
                </a:lnTo>
                <a:lnTo>
                  <a:pt x="6954501" y="5702691"/>
                </a:lnTo>
                <a:lnTo>
                  <a:pt x="0" y="5702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2"/>
          <p:cNvSpPr/>
          <p:nvPr/>
        </p:nvSpPr>
        <p:spPr>
          <a:xfrm>
            <a:off x="10304799" y="3290280"/>
            <a:ext cx="6954501" cy="5702691"/>
          </a:xfrm>
          <a:custGeom>
            <a:rect b="b" l="l" r="r" t="t"/>
            <a:pathLst>
              <a:path extrusionOk="0" h="5702691" w="6954501">
                <a:moveTo>
                  <a:pt x="0" y="0"/>
                </a:moveTo>
                <a:lnTo>
                  <a:pt x="6954501" y="0"/>
                </a:lnTo>
                <a:lnTo>
                  <a:pt x="6954501" y="5702691"/>
                </a:lnTo>
                <a:lnTo>
                  <a:pt x="0" y="5702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2"/>
          <p:cNvSpPr txBox="1"/>
          <p:nvPr/>
        </p:nvSpPr>
        <p:spPr>
          <a:xfrm>
            <a:off x="12070657" y="3505203"/>
            <a:ext cx="3504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5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2"/>
              <a:buFont typeface="Arial"/>
              <a:buNone/>
            </a:pPr>
            <a:r>
              <a:rPr b="1" i="0" lang="en-US" sz="3352" u="none" cap="none" strike="noStrike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Trips &amp; Travel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1037473" y="4659175"/>
            <a:ext cx="56025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8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Sebuah perusahaan travel yang ingin menawarkan paket liburan baru Wellness Holiday Package. 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960750" y="3555609"/>
            <a:ext cx="6954501" cy="5702691"/>
          </a:xfrm>
          <a:custGeom>
            <a:rect b="b" l="l" r="r" t="t"/>
            <a:pathLst>
              <a:path extrusionOk="0" h="5702691" w="6954501">
                <a:moveTo>
                  <a:pt x="0" y="0"/>
                </a:moveTo>
                <a:lnTo>
                  <a:pt x="6954501" y="0"/>
                </a:lnTo>
                <a:lnTo>
                  <a:pt x="6954501" y="5702691"/>
                </a:lnTo>
                <a:lnTo>
                  <a:pt x="0" y="5702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2"/>
          <p:cNvSpPr/>
          <p:nvPr/>
        </p:nvSpPr>
        <p:spPr>
          <a:xfrm>
            <a:off x="2189499" y="3289336"/>
            <a:ext cx="6954501" cy="5702691"/>
          </a:xfrm>
          <a:custGeom>
            <a:rect b="b" l="l" r="r" t="t"/>
            <a:pathLst>
              <a:path extrusionOk="0" h="5702691" w="6954501">
                <a:moveTo>
                  <a:pt x="0" y="0"/>
                </a:moveTo>
                <a:lnTo>
                  <a:pt x="6954501" y="0"/>
                </a:lnTo>
                <a:lnTo>
                  <a:pt x="6954501" y="5702691"/>
                </a:lnTo>
                <a:lnTo>
                  <a:pt x="0" y="5702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"/>
          <p:cNvSpPr txBox="1"/>
          <p:nvPr/>
        </p:nvSpPr>
        <p:spPr>
          <a:xfrm>
            <a:off x="3474232" y="3505209"/>
            <a:ext cx="41445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5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2"/>
              <a:buFont typeface="Arial"/>
              <a:buNone/>
            </a:pPr>
            <a:r>
              <a:rPr b="1" i="0" lang="en-US" sz="3352" u="none" cap="none" strike="noStrike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Infinity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2845973" y="4658250"/>
            <a:ext cx="56025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8"/>
              <a:buFont typeface="Arial"/>
              <a:buNone/>
            </a:pPr>
            <a:r>
              <a:rPr b="0" i="0" lang="en-US" sz="263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Sebuah agensi yang bergerak di bidang data untuk memberikan solusi bisnis dari perusahaan klien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"/>
          <p:cNvCxnSpPr/>
          <p:nvPr/>
        </p:nvCxnSpPr>
        <p:spPr>
          <a:xfrm rot="10800000">
            <a:off x="627159" y="-2482444"/>
            <a:ext cx="0" cy="12090923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3b3f20719_0_0"/>
          <p:cNvSpPr/>
          <p:nvPr/>
        </p:nvSpPr>
        <p:spPr>
          <a:xfrm>
            <a:off x="-1491713" y="6548590"/>
            <a:ext cx="8921069" cy="9154082"/>
          </a:xfrm>
          <a:custGeom>
            <a:rect b="b" l="l" r="r" t="t"/>
            <a:pathLst>
              <a:path extrusionOk="0" h="9154082" w="8921069">
                <a:moveTo>
                  <a:pt x="0" y="0"/>
                </a:moveTo>
                <a:lnTo>
                  <a:pt x="8921069" y="0"/>
                </a:lnTo>
                <a:lnTo>
                  <a:pt x="8921069" y="9154082"/>
                </a:lnTo>
                <a:lnTo>
                  <a:pt x="0" y="9154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8" name="Google Shape;138;g253b3f20719_0_0"/>
          <p:cNvGrpSpPr/>
          <p:nvPr/>
        </p:nvGrpSpPr>
        <p:grpSpPr>
          <a:xfrm>
            <a:off x="6066802" y="1774778"/>
            <a:ext cx="9144059" cy="9403023"/>
            <a:chOff x="0" y="-38100"/>
            <a:chExt cx="2408296" cy="2476500"/>
          </a:xfrm>
        </p:grpSpPr>
        <p:sp>
          <p:nvSpPr>
            <p:cNvPr id="139" name="Google Shape;139;g253b3f20719_0_0"/>
            <p:cNvSpPr/>
            <p:nvPr/>
          </p:nvSpPr>
          <p:spPr>
            <a:xfrm>
              <a:off x="0" y="0"/>
              <a:ext cx="2408296" cy="2438400"/>
            </a:xfrm>
            <a:custGeom>
              <a:rect b="b" l="l" r="r" t="t"/>
              <a:pathLst>
                <a:path extrusionOk="0" h="2438400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140" name="Google Shape;140;g253b3f20719_0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41" name="Google Shape;141;g253b3f20719_0_0"/>
          <p:cNvGraphicFramePr/>
          <p:nvPr/>
        </p:nvGraphicFramePr>
        <p:xfrm>
          <a:off x="7594758" y="26859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{03255D4F-05ED-4F54-AA31-A964D1CC883C}</a:tableStyleId>
              </a:tblPr>
              <a:tblGrid>
                <a:gridCol w="1095375"/>
                <a:gridCol w="4903950"/>
              </a:tblGrid>
              <a:tr h="144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</a:t>
                      </a: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Business Understandin</a:t>
                      </a: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Exploratory Data Analysis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r>
                        <a:rPr b="1"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</a:t>
                      </a: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Pre-Processing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r>
                        <a:rPr b="1"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</a:t>
                      </a: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Modelling &amp; Evaluation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b="1"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Insight &amp; Recommendations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EF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B97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42" name="Google Shape;142;g253b3f20719_0_0"/>
          <p:cNvCxnSpPr/>
          <p:nvPr/>
        </p:nvCxnSpPr>
        <p:spPr>
          <a:xfrm>
            <a:off x="-6560881" y="3168973"/>
            <a:ext cx="120909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253b3f20719_0_0"/>
          <p:cNvSpPr txBox="1"/>
          <p:nvPr/>
        </p:nvSpPr>
        <p:spPr>
          <a:xfrm>
            <a:off x="1028700" y="1104900"/>
            <a:ext cx="48096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21"/>
              <a:buFont typeface="Arial"/>
              <a:buNone/>
            </a:pPr>
            <a:r>
              <a:rPr b="0" i="0" lang="en-US" sz="7021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53b3f20719_0_10"/>
          <p:cNvPicPr preferRelativeResize="0"/>
          <p:nvPr/>
        </p:nvPicPr>
        <p:blipFill rotWithShape="1">
          <a:blip r:embed="rId3">
            <a:alphaModFix/>
          </a:blip>
          <a:srcRect b="0" l="31968" r="31968" t="0"/>
          <a:stretch/>
        </p:blipFill>
        <p:spPr>
          <a:xfrm>
            <a:off x="12938606" y="-852008"/>
            <a:ext cx="6094472" cy="112600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g253b3f20719_0_10"/>
          <p:cNvGrpSpPr/>
          <p:nvPr/>
        </p:nvGrpSpPr>
        <p:grpSpPr>
          <a:xfrm>
            <a:off x="1028700" y="4633363"/>
            <a:ext cx="12676790" cy="6113666"/>
            <a:chOff x="0" y="-38100"/>
            <a:chExt cx="3338721" cy="1610173"/>
          </a:xfrm>
        </p:grpSpPr>
        <p:sp>
          <p:nvSpPr>
            <p:cNvPr id="150" name="Google Shape;150;g253b3f20719_0_10"/>
            <p:cNvSpPr/>
            <p:nvPr/>
          </p:nvSpPr>
          <p:spPr>
            <a:xfrm>
              <a:off x="0" y="0"/>
              <a:ext cx="3338721" cy="1572073"/>
            </a:xfrm>
            <a:custGeom>
              <a:rect b="b" l="l" r="r" t="t"/>
              <a:pathLst>
                <a:path extrusionOk="0" h="1572073" w="3338721">
                  <a:moveTo>
                    <a:pt x="0" y="0"/>
                  </a:moveTo>
                  <a:lnTo>
                    <a:pt x="3338721" y="0"/>
                  </a:lnTo>
                  <a:lnTo>
                    <a:pt x="3338721" y="1572073"/>
                  </a:lnTo>
                  <a:lnTo>
                    <a:pt x="0" y="1572073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151" name="Google Shape;151;g253b3f20719_0_1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2" name="Google Shape;152;g253b3f20719_0_10"/>
          <p:cNvCxnSpPr/>
          <p:nvPr/>
        </p:nvCxnSpPr>
        <p:spPr>
          <a:xfrm>
            <a:off x="-1096507" y="3974635"/>
            <a:ext cx="120909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g253b3f20719_0_10"/>
          <p:cNvSpPr txBox="1"/>
          <p:nvPr/>
        </p:nvSpPr>
        <p:spPr>
          <a:xfrm>
            <a:off x="1028700" y="1350000"/>
            <a:ext cx="11910000" cy="26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9"/>
              <a:buFont typeface="Arial"/>
              <a:buNone/>
            </a:pPr>
            <a:r>
              <a:rPr b="0" i="0" lang="en-US" sz="821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1. Business Understanding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6"/>
          <p:cNvGrpSpPr/>
          <p:nvPr/>
        </p:nvGrpSpPr>
        <p:grpSpPr>
          <a:xfrm>
            <a:off x="5192480" y="-459073"/>
            <a:ext cx="13809522" cy="11630772"/>
            <a:chOff x="0" y="-38100"/>
            <a:chExt cx="3637076" cy="3063249"/>
          </a:xfrm>
        </p:grpSpPr>
        <p:sp>
          <p:nvSpPr>
            <p:cNvPr id="159" name="Google Shape;159;p6"/>
            <p:cNvSpPr/>
            <p:nvPr/>
          </p:nvSpPr>
          <p:spPr>
            <a:xfrm>
              <a:off x="0" y="0"/>
              <a:ext cx="3637076" cy="3025149"/>
            </a:xfrm>
            <a:custGeom>
              <a:rect b="b" l="l" r="r" t="t"/>
              <a:pathLst>
                <a:path extrusionOk="0" h="3025149" w="3637076">
                  <a:moveTo>
                    <a:pt x="0" y="0"/>
                  </a:moveTo>
                  <a:lnTo>
                    <a:pt x="3637076" y="0"/>
                  </a:lnTo>
                  <a:lnTo>
                    <a:pt x="3637076" y="3025149"/>
                  </a:lnTo>
                  <a:lnTo>
                    <a:pt x="0" y="3025149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160" name="Google Shape;160;p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1" name="Google Shape;161;p6"/>
          <p:cNvCxnSpPr/>
          <p:nvPr/>
        </p:nvCxnSpPr>
        <p:spPr>
          <a:xfrm>
            <a:off x="-5379551" y="9584651"/>
            <a:ext cx="9214157" cy="9525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2" name="Google Shape;162;p6"/>
          <p:cNvGrpSpPr/>
          <p:nvPr/>
        </p:nvGrpSpPr>
        <p:grpSpPr>
          <a:xfrm>
            <a:off x="9598247" y="1087141"/>
            <a:ext cx="9273111" cy="8864590"/>
            <a:chOff x="-119664" y="0"/>
            <a:chExt cx="2766854" cy="2644962"/>
          </a:xfrm>
        </p:grpSpPr>
        <p:sp>
          <p:nvSpPr>
            <p:cNvPr id="163" name="Google Shape;163;p6"/>
            <p:cNvSpPr/>
            <p:nvPr/>
          </p:nvSpPr>
          <p:spPr>
            <a:xfrm>
              <a:off x="-119664" y="0"/>
              <a:ext cx="2766854" cy="2644962"/>
            </a:xfrm>
            <a:custGeom>
              <a:rect b="b" l="l" r="r" t="t"/>
              <a:pathLst>
                <a:path extrusionOk="0" h="2644962" w="2766854">
                  <a:moveTo>
                    <a:pt x="1389664" y="0"/>
                  </a:moveTo>
                  <a:lnTo>
                    <a:pt x="1389664" y="0"/>
                  </a:lnTo>
                  <a:cubicBezTo>
                    <a:pt x="1954572" y="0"/>
                    <a:pt x="2451573" y="373134"/>
                    <a:pt x="2609213" y="915600"/>
                  </a:cubicBezTo>
                  <a:cubicBezTo>
                    <a:pt x="2766854" y="1458067"/>
                    <a:pt x="2547233" y="2039450"/>
                    <a:pt x="2070306" y="2342206"/>
                  </a:cubicBezTo>
                  <a:cubicBezTo>
                    <a:pt x="1593379" y="2644962"/>
                    <a:pt x="973805" y="2596304"/>
                    <a:pt x="549988" y="2222808"/>
                  </a:cubicBezTo>
                  <a:cubicBezTo>
                    <a:pt x="126170" y="1849313"/>
                    <a:pt x="0" y="1240773"/>
                    <a:pt x="240390" y="729565"/>
                  </a:cubicBezTo>
                  <a:lnTo>
                    <a:pt x="815027" y="999783"/>
                  </a:lnTo>
                  <a:cubicBezTo>
                    <a:pt x="694832" y="1255386"/>
                    <a:pt x="757917" y="1559656"/>
                    <a:pt x="969826" y="1746404"/>
                  </a:cubicBezTo>
                  <a:cubicBezTo>
                    <a:pt x="1181735" y="1933152"/>
                    <a:pt x="1491522" y="1957481"/>
                    <a:pt x="1729985" y="1806103"/>
                  </a:cubicBezTo>
                  <a:cubicBezTo>
                    <a:pt x="1968449" y="1654725"/>
                    <a:pt x="2078259" y="1364034"/>
                    <a:pt x="1999439" y="1092800"/>
                  </a:cubicBezTo>
                  <a:cubicBezTo>
                    <a:pt x="1920619" y="821567"/>
                    <a:pt x="1672118" y="635000"/>
                    <a:pt x="1389664" y="635000"/>
                  </a:cubicBezTo>
                  <a:close/>
                </a:path>
              </a:pathLst>
            </a:custGeom>
            <a:solidFill>
              <a:srgbClr val="C1E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95152" y="0"/>
              <a:ext cx="1174785" cy="1028840"/>
            </a:xfrm>
            <a:custGeom>
              <a:rect b="b" l="l" r="r" t="t"/>
              <a:pathLst>
                <a:path extrusionOk="0" h="1028840" w="1174785">
                  <a:moveTo>
                    <a:pt x="0" y="787681"/>
                  </a:moveTo>
                  <a:cubicBezTo>
                    <a:pt x="195614" y="311198"/>
                    <a:pt x="659648" y="52"/>
                    <a:pt x="1174721" y="0"/>
                  </a:cubicBezTo>
                  <a:lnTo>
                    <a:pt x="1174785" y="635000"/>
                  </a:lnTo>
                  <a:cubicBezTo>
                    <a:pt x="917248" y="635026"/>
                    <a:pt x="685231" y="790599"/>
                    <a:pt x="587424" y="1028840"/>
                  </a:cubicBezTo>
                  <a:close/>
                </a:path>
              </a:pathLst>
            </a:custGeom>
            <a:solidFill>
              <a:srgbClr val="429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6"/>
          <p:cNvSpPr/>
          <p:nvPr/>
        </p:nvSpPr>
        <p:spPr>
          <a:xfrm rot="-9550652">
            <a:off x="9649016" y="1136485"/>
            <a:ext cx="1884157" cy="632419"/>
          </a:xfrm>
          <a:custGeom>
            <a:rect b="b" l="l" r="r" t="t"/>
            <a:pathLst>
              <a:path extrusionOk="0" h="632340" w="1575925">
                <a:moveTo>
                  <a:pt x="0" y="0"/>
                </a:moveTo>
                <a:lnTo>
                  <a:pt x="1575925" y="0"/>
                </a:lnTo>
                <a:lnTo>
                  <a:pt x="1575925" y="632340"/>
                </a:lnTo>
                <a:lnTo>
                  <a:pt x="0" y="632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6"/>
          <p:cNvSpPr txBox="1"/>
          <p:nvPr/>
        </p:nvSpPr>
        <p:spPr>
          <a:xfrm>
            <a:off x="405055" y="823209"/>
            <a:ext cx="44616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7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9"/>
              <a:buFont typeface="Arial"/>
              <a:buNone/>
            </a:pPr>
            <a:r>
              <a:rPr b="0" i="0" lang="en-US" sz="6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6"/>
          <p:cNvGrpSpPr/>
          <p:nvPr/>
        </p:nvGrpSpPr>
        <p:grpSpPr>
          <a:xfrm>
            <a:off x="5683206" y="302413"/>
            <a:ext cx="4261050" cy="3576695"/>
            <a:chOff x="0" y="0"/>
            <a:chExt cx="5681400" cy="4768927"/>
          </a:xfrm>
        </p:grpSpPr>
        <p:sp>
          <p:nvSpPr>
            <p:cNvPr id="168" name="Google Shape;168;p6"/>
            <p:cNvSpPr txBox="1"/>
            <p:nvPr/>
          </p:nvSpPr>
          <p:spPr>
            <a:xfrm>
              <a:off x="0" y="0"/>
              <a:ext cx="5681400" cy="19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397"/>
                <a:buFont typeface="Arial"/>
                <a:buNone/>
              </a:pPr>
              <a:r>
                <a:rPr b="1" i="0" lang="en-US" sz="9397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18,8%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"/>
            <p:cNvSpPr txBox="1"/>
            <p:nvPr/>
          </p:nvSpPr>
          <p:spPr>
            <a:xfrm>
              <a:off x="0" y="2082427"/>
              <a:ext cx="5681400" cy="268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4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17"/>
                <a:buFont typeface="Arial"/>
                <a:buNone/>
              </a:pPr>
              <a:r>
                <a:rPr b="0" i="0" lang="en-US" sz="2317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rPr>
                <a:t>Conversion rate yang rendah karena marketing dilakukan tanpa target. Biaya marketing dirasa tinggi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6"/>
          <p:cNvSpPr txBox="1"/>
          <p:nvPr/>
        </p:nvSpPr>
        <p:spPr>
          <a:xfrm>
            <a:off x="5683199" y="8116275"/>
            <a:ext cx="5445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7"/>
              <a:buFont typeface="Arial"/>
              <a:buNone/>
            </a:pPr>
            <a:r>
              <a:rPr b="0" i="0" lang="en-US" sz="2327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Customer Acquisition Cost  = 108,7$*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7"/>
              <a:buFont typeface="Arial"/>
              <a:buNone/>
            </a:pPr>
            <a:r>
              <a:rPr b="0" i="0" lang="en-US" sz="2327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*asumsi budget ads 100.000$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405040" y="3363421"/>
            <a:ext cx="3429600" cy="4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Perusahaan </a:t>
            </a:r>
            <a:r>
              <a:rPr b="0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ingin memanfaatkan data yang tersedia untuk </a:t>
            </a:r>
            <a:r>
              <a:rPr b="1" i="0" lang="en-US" sz="2300" u="none" cap="none" strike="noStrike">
                <a:solidFill>
                  <a:srgbClr val="F8F9F0"/>
                </a:solidFill>
                <a:latin typeface="Poppins"/>
                <a:ea typeface="Poppins"/>
                <a:cs typeface="Poppins"/>
                <a:sym typeface="Poppins"/>
              </a:rPr>
              <a:t>menyasar pelanggan yang potensial untuk menurunkan biaya 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F8F9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10853831" y="2417991"/>
            <a:ext cx="3523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7"/>
              <a:buFont typeface="Arial"/>
              <a:buNone/>
            </a:pPr>
            <a:r>
              <a:rPr b="1" i="0" lang="en-US" sz="2427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Taken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13735522" y="7660631"/>
            <a:ext cx="35238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7"/>
              <a:buFont typeface="Arial"/>
              <a:buNone/>
            </a:pPr>
            <a:r>
              <a:rPr b="1" i="0" lang="en-US" sz="2427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 Taken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7"/>
              <a:buFont typeface="Arial"/>
              <a:buNone/>
            </a:pPr>
            <a:r>
              <a:rPr b="1" i="0" lang="en-US" sz="2427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81, 2%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7"/>
          <p:cNvCxnSpPr/>
          <p:nvPr/>
        </p:nvCxnSpPr>
        <p:spPr>
          <a:xfrm flipH="1" rot="10800000">
            <a:off x="-594197" y="9255590"/>
            <a:ext cx="17731056" cy="271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7"/>
          <p:cNvSpPr txBox="1"/>
          <p:nvPr/>
        </p:nvSpPr>
        <p:spPr>
          <a:xfrm>
            <a:off x="1028700" y="1244222"/>
            <a:ext cx="11985161" cy="1089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1204374" y="2553250"/>
            <a:ext cx="14727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2093" lvl="1" marL="46418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EFEB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2EFEB"/>
                </a:solidFill>
                <a:latin typeface="Poppins"/>
                <a:ea typeface="Poppins"/>
                <a:cs typeface="Poppins"/>
                <a:sym typeface="Poppins"/>
              </a:rPr>
              <a:t>Mengurangi Customer Acquisition Cost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1028700" y="3316491"/>
            <a:ext cx="11985161" cy="1089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1280574" y="4699282"/>
            <a:ext cx="16025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2093" lvl="1" marL="46418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EFEB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2EFEB"/>
                </a:solidFill>
                <a:latin typeface="Poppins"/>
                <a:ea typeface="Poppins"/>
                <a:cs typeface="Poppins"/>
                <a:sym typeface="Poppins"/>
              </a:rPr>
              <a:t>Menentukan jenis customer yang perlu ditarget untuk campaign produk baru</a:t>
            </a:r>
            <a:endParaRPr b="0" i="0" sz="2150" u="none" cap="none" strike="noStrike">
              <a:solidFill>
                <a:srgbClr val="F2EF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32093" lvl="1" marL="46418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EFEB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2EFEB"/>
                </a:solidFill>
                <a:latin typeface="Poppins"/>
                <a:ea typeface="Poppins"/>
                <a:cs typeface="Poppins"/>
                <a:sym typeface="Poppins"/>
              </a:rPr>
              <a:t>Membuat model machine learning untuk membantu proses klasifikasi customer</a:t>
            </a:r>
            <a:endParaRPr b="0" i="0" sz="2150" u="none" cap="none" strike="noStrike">
              <a:solidFill>
                <a:srgbClr val="F2EF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t/>
            </a:r>
            <a:endParaRPr b="0" i="0" sz="2150" u="none" cap="none" strike="noStrike">
              <a:solidFill>
                <a:srgbClr val="F2EF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028700" y="6093741"/>
            <a:ext cx="119853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Business 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1280574" y="7476532"/>
            <a:ext cx="16025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2093" lvl="1" marL="46418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EFEB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2EFEB"/>
                </a:solidFill>
                <a:latin typeface="Poppins"/>
                <a:ea typeface="Poppins"/>
                <a:cs typeface="Poppins"/>
                <a:sym typeface="Poppins"/>
              </a:rPr>
              <a:t>Conversion rate 18.8% → 25%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2093" lvl="1" marL="46418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EFEB"/>
              </a:buClr>
              <a:buSzPts val="2150"/>
              <a:buFont typeface="Arial"/>
              <a:buChar char="•"/>
            </a:pPr>
            <a:r>
              <a:rPr b="0" i="0" lang="en-US" sz="2150" u="none" cap="none" strike="noStrike">
                <a:solidFill>
                  <a:srgbClr val="F2EFEB"/>
                </a:solidFill>
                <a:latin typeface="Poppins"/>
                <a:ea typeface="Poppins"/>
                <a:cs typeface="Poppins"/>
                <a:sym typeface="Poppins"/>
              </a:rPr>
              <a:t>Customer Acquisition Cost 108,7$ → 81,8$ (penurunan cost 25%)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t/>
            </a:r>
            <a:endParaRPr b="0" i="0" sz="2150" u="none" cap="none" strike="noStrike">
              <a:solidFill>
                <a:srgbClr val="F2EF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3013861" y="-4584730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53b3f20719_0_96"/>
          <p:cNvPicPr preferRelativeResize="0"/>
          <p:nvPr/>
        </p:nvPicPr>
        <p:blipFill rotWithShape="1">
          <a:blip r:embed="rId3">
            <a:alphaModFix/>
          </a:blip>
          <a:srcRect b="0" l="31968" r="31968" t="0"/>
          <a:stretch/>
        </p:blipFill>
        <p:spPr>
          <a:xfrm>
            <a:off x="12585806" y="-486532"/>
            <a:ext cx="6094472" cy="11260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g253b3f20719_0_96"/>
          <p:cNvCxnSpPr/>
          <p:nvPr/>
        </p:nvCxnSpPr>
        <p:spPr>
          <a:xfrm>
            <a:off x="-1096507" y="3974635"/>
            <a:ext cx="120909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g253b3f20719_0_96"/>
          <p:cNvSpPr txBox="1"/>
          <p:nvPr/>
        </p:nvSpPr>
        <p:spPr>
          <a:xfrm>
            <a:off x="1028700" y="1350003"/>
            <a:ext cx="11113800" cy="26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9"/>
              <a:buFont typeface="Arial"/>
              <a:buNone/>
            </a:pPr>
            <a:r>
              <a:rPr b="0" i="0" lang="en-US" sz="821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2. Exploratory Data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253b3f20719_0_96"/>
          <p:cNvPicPr preferRelativeResize="0"/>
          <p:nvPr/>
        </p:nvPicPr>
        <p:blipFill rotWithShape="1">
          <a:blip r:embed="rId4">
            <a:alphaModFix/>
          </a:blip>
          <a:srcRect b="0" l="55886" r="0" t="0"/>
          <a:stretch/>
        </p:blipFill>
        <p:spPr>
          <a:xfrm>
            <a:off x="12585800" y="-941275"/>
            <a:ext cx="7797699" cy="11703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g253b3f20719_0_96"/>
          <p:cNvGrpSpPr/>
          <p:nvPr/>
        </p:nvGrpSpPr>
        <p:grpSpPr>
          <a:xfrm>
            <a:off x="1028700" y="4633363"/>
            <a:ext cx="12676790" cy="6113666"/>
            <a:chOff x="0" y="-38100"/>
            <a:chExt cx="3338721" cy="1610173"/>
          </a:xfrm>
        </p:grpSpPr>
        <p:sp>
          <p:nvSpPr>
            <p:cNvPr id="195" name="Google Shape;195;g253b3f20719_0_96"/>
            <p:cNvSpPr/>
            <p:nvPr/>
          </p:nvSpPr>
          <p:spPr>
            <a:xfrm>
              <a:off x="0" y="0"/>
              <a:ext cx="3338721" cy="1572073"/>
            </a:xfrm>
            <a:custGeom>
              <a:rect b="b" l="l" r="r" t="t"/>
              <a:pathLst>
                <a:path extrusionOk="0" h="1572073" w="3338721">
                  <a:moveTo>
                    <a:pt x="0" y="0"/>
                  </a:moveTo>
                  <a:lnTo>
                    <a:pt x="3338721" y="0"/>
                  </a:lnTo>
                  <a:lnTo>
                    <a:pt x="3338721" y="1572073"/>
                  </a:lnTo>
                  <a:lnTo>
                    <a:pt x="0" y="1572073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196" name="Google Shape;196;g253b3f20719_0_9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3b3f20719_0_107"/>
          <p:cNvSpPr txBox="1"/>
          <p:nvPr/>
        </p:nvSpPr>
        <p:spPr>
          <a:xfrm>
            <a:off x="1028700" y="1331859"/>
            <a:ext cx="61023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69"/>
              <a:buFont typeface="Arial"/>
              <a:buNone/>
            </a:pPr>
            <a:r>
              <a:rPr b="0" i="0" lang="en-US" sz="7769" u="none" cap="none" strike="noStrike">
                <a:solidFill>
                  <a:srgbClr val="D8B977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g253b3f20719_0_107"/>
          <p:cNvGrpSpPr/>
          <p:nvPr/>
        </p:nvGrpSpPr>
        <p:grpSpPr>
          <a:xfrm>
            <a:off x="7421786" y="-520240"/>
            <a:ext cx="11276345" cy="11630850"/>
            <a:chOff x="0" y="-38100"/>
            <a:chExt cx="2969882" cy="3063249"/>
          </a:xfrm>
        </p:grpSpPr>
        <p:sp>
          <p:nvSpPr>
            <p:cNvPr id="203" name="Google Shape;203;g253b3f20719_0_107"/>
            <p:cNvSpPr/>
            <p:nvPr/>
          </p:nvSpPr>
          <p:spPr>
            <a:xfrm>
              <a:off x="0" y="0"/>
              <a:ext cx="2969882" cy="3025149"/>
            </a:xfrm>
            <a:custGeom>
              <a:rect b="b" l="l" r="r" t="t"/>
              <a:pathLst>
                <a:path extrusionOk="0" h="3025149" w="2969882">
                  <a:moveTo>
                    <a:pt x="0" y="0"/>
                  </a:moveTo>
                  <a:lnTo>
                    <a:pt x="2969882" y="0"/>
                  </a:lnTo>
                  <a:lnTo>
                    <a:pt x="2969882" y="3025149"/>
                  </a:lnTo>
                  <a:lnTo>
                    <a:pt x="0" y="3025149"/>
                  </a:lnTo>
                  <a:close/>
                </a:path>
              </a:pathLst>
            </a:custGeom>
            <a:solidFill>
              <a:srgbClr val="F2EFEB"/>
            </a:solidFill>
            <a:ln>
              <a:noFill/>
            </a:ln>
          </p:spPr>
        </p:sp>
        <p:sp>
          <p:nvSpPr>
            <p:cNvPr id="204" name="Google Shape;204;g253b3f20719_0_10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5" name="Google Shape;205;g253b3f20719_0_107"/>
          <p:cNvCxnSpPr/>
          <p:nvPr/>
        </p:nvCxnSpPr>
        <p:spPr>
          <a:xfrm>
            <a:off x="-5379551" y="9584651"/>
            <a:ext cx="12090900" cy="0"/>
          </a:xfrm>
          <a:prstGeom prst="straightConnector1">
            <a:avLst/>
          </a:prstGeom>
          <a:noFill/>
          <a:ln cap="rnd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6" name="Google Shape;206;g253b3f20719_0_107"/>
          <p:cNvGrpSpPr/>
          <p:nvPr/>
        </p:nvGrpSpPr>
        <p:grpSpPr>
          <a:xfrm>
            <a:off x="2766575" y="4236057"/>
            <a:ext cx="3370778" cy="3385881"/>
            <a:chOff x="1811" y="0"/>
            <a:chExt cx="809175" cy="812800"/>
          </a:xfrm>
        </p:grpSpPr>
        <p:sp>
          <p:nvSpPr>
            <p:cNvPr id="207" name="Google Shape;207;g253b3f20719_0_10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B9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53b3f20719_0_107"/>
            <p:cNvSpPr txBox="1"/>
            <p:nvPr/>
          </p:nvSpPr>
          <p:spPr>
            <a:xfrm>
              <a:off x="1811" y="19053"/>
              <a:ext cx="809100" cy="7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Data Customer Travel Package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g253b3f20719_0_107"/>
          <p:cNvGrpSpPr/>
          <p:nvPr/>
        </p:nvGrpSpPr>
        <p:grpSpPr>
          <a:xfrm>
            <a:off x="8874675" y="3984600"/>
            <a:ext cx="2803628" cy="898377"/>
            <a:chOff x="-2" y="-1522"/>
            <a:chExt cx="672946" cy="215635"/>
          </a:xfrm>
        </p:grpSpPr>
        <p:sp>
          <p:nvSpPr>
            <p:cNvPr id="210" name="Google Shape;210;g253b3f20719_0_107"/>
            <p:cNvSpPr/>
            <p:nvPr/>
          </p:nvSpPr>
          <p:spPr>
            <a:xfrm>
              <a:off x="0" y="0"/>
              <a:ext cx="672944" cy="214113"/>
            </a:xfrm>
            <a:custGeom>
              <a:rect b="b" l="l" r="r" t="t"/>
              <a:pathLst>
                <a:path extrusionOk="0" h="214113" w="672944">
                  <a:moveTo>
                    <a:pt x="0" y="0"/>
                  </a:moveTo>
                  <a:lnTo>
                    <a:pt x="672944" y="0"/>
                  </a:lnTo>
                  <a:lnTo>
                    <a:pt x="672944" y="214113"/>
                  </a:lnTo>
                  <a:lnTo>
                    <a:pt x="0" y="214113"/>
                  </a:lnTo>
                  <a:close/>
                </a:path>
              </a:pathLst>
            </a:custGeom>
            <a:solidFill>
              <a:srgbClr val="D8B977"/>
            </a:solidFill>
            <a:ln>
              <a:noFill/>
            </a:ln>
          </p:spPr>
        </p:sp>
        <p:sp>
          <p:nvSpPr>
            <p:cNvPr id="211" name="Google Shape;211;g253b3f20719_0_107"/>
            <p:cNvSpPr txBox="1"/>
            <p:nvPr/>
          </p:nvSpPr>
          <p:spPr>
            <a:xfrm>
              <a:off x="-2" y="-1522"/>
              <a:ext cx="6729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b="1" i="0" lang="en-US" sz="19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Target: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b="1" i="0" lang="en-US" sz="19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ProdTaken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2" name="Google Shape;212;g253b3f20719_0_107"/>
          <p:cNvCxnSpPr/>
          <p:nvPr/>
        </p:nvCxnSpPr>
        <p:spPr>
          <a:xfrm>
            <a:off x="6144903" y="5928991"/>
            <a:ext cx="1879500" cy="14400"/>
          </a:xfrm>
          <a:prstGeom prst="straightConnector1">
            <a:avLst/>
          </a:prstGeom>
          <a:noFill/>
          <a:ln cap="flat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g253b3f20719_0_107"/>
          <p:cNvCxnSpPr/>
          <p:nvPr/>
        </p:nvCxnSpPr>
        <p:spPr>
          <a:xfrm rot="10800000">
            <a:off x="8033941" y="2974917"/>
            <a:ext cx="0" cy="5424000"/>
          </a:xfrm>
          <a:prstGeom prst="straightConnector1">
            <a:avLst/>
          </a:prstGeom>
          <a:noFill/>
          <a:ln cap="flat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g253b3f20719_0_107"/>
          <p:cNvCxnSpPr/>
          <p:nvPr/>
        </p:nvCxnSpPr>
        <p:spPr>
          <a:xfrm>
            <a:off x="7992955" y="2974795"/>
            <a:ext cx="881700" cy="0"/>
          </a:xfrm>
          <a:prstGeom prst="straightConnector1">
            <a:avLst/>
          </a:prstGeom>
          <a:noFill/>
          <a:ln cap="flat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g253b3f20719_0_107"/>
          <p:cNvCxnSpPr/>
          <p:nvPr/>
        </p:nvCxnSpPr>
        <p:spPr>
          <a:xfrm flipH="1" rot="10800000">
            <a:off x="8033945" y="4436822"/>
            <a:ext cx="840600" cy="9600"/>
          </a:xfrm>
          <a:prstGeom prst="straightConnector1">
            <a:avLst/>
          </a:prstGeom>
          <a:noFill/>
          <a:ln cap="flat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g253b3f20719_0_107"/>
          <p:cNvCxnSpPr/>
          <p:nvPr/>
        </p:nvCxnSpPr>
        <p:spPr>
          <a:xfrm>
            <a:off x="8033945" y="7330580"/>
            <a:ext cx="839400" cy="0"/>
          </a:xfrm>
          <a:prstGeom prst="straightConnector1">
            <a:avLst/>
          </a:prstGeom>
          <a:noFill/>
          <a:ln cap="flat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7" name="Google Shape;217;g253b3f20719_0_107"/>
          <p:cNvGrpSpPr/>
          <p:nvPr/>
        </p:nvGrpSpPr>
        <p:grpSpPr>
          <a:xfrm>
            <a:off x="8873325" y="8032950"/>
            <a:ext cx="2803629" cy="898649"/>
            <a:chOff x="-2" y="-38097"/>
            <a:chExt cx="672946" cy="215700"/>
          </a:xfrm>
        </p:grpSpPr>
        <p:sp>
          <p:nvSpPr>
            <p:cNvPr id="218" name="Google Shape;218;g253b3f20719_0_107"/>
            <p:cNvSpPr/>
            <p:nvPr/>
          </p:nvSpPr>
          <p:spPr>
            <a:xfrm>
              <a:off x="0" y="0"/>
              <a:ext cx="672944" cy="166942"/>
            </a:xfrm>
            <a:custGeom>
              <a:rect b="b" l="l" r="r" t="t"/>
              <a:pathLst>
                <a:path extrusionOk="0" h="166942" w="672944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D8B977"/>
            </a:solidFill>
            <a:ln>
              <a:noFill/>
            </a:ln>
          </p:spPr>
        </p:sp>
        <p:sp>
          <p:nvSpPr>
            <p:cNvPr id="219" name="Google Shape;219;g253b3f20719_0_107"/>
            <p:cNvSpPr txBox="1"/>
            <p:nvPr/>
          </p:nvSpPr>
          <p:spPr>
            <a:xfrm>
              <a:off x="-2" y="-38097"/>
              <a:ext cx="672900" cy="2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b="1" i="0" lang="en-US" sz="1999" u="none" cap="none" strike="noStrike">
                  <a:solidFill>
                    <a:srgbClr val="0048E8"/>
                  </a:solidFill>
                  <a:latin typeface="Poppins"/>
                  <a:ea typeface="Poppins"/>
                  <a:cs typeface="Poppins"/>
                  <a:sym typeface="Poppins"/>
                </a:rPr>
                <a:t>Data yang di drop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0" name="Google Shape;220;g253b3f20719_0_107"/>
          <p:cNvCxnSpPr/>
          <p:nvPr/>
        </p:nvCxnSpPr>
        <p:spPr>
          <a:xfrm>
            <a:off x="7992750" y="8386682"/>
            <a:ext cx="880500" cy="300"/>
          </a:xfrm>
          <a:prstGeom prst="straightConnector1">
            <a:avLst/>
          </a:prstGeom>
          <a:noFill/>
          <a:ln cap="flat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1" name="Google Shape;221;g253b3f20719_0_107"/>
          <p:cNvGrpSpPr/>
          <p:nvPr/>
        </p:nvGrpSpPr>
        <p:grpSpPr>
          <a:xfrm>
            <a:off x="13193525" y="1021695"/>
            <a:ext cx="4433792" cy="8664396"/>
            <a:chOff x="-1" y="0"/>
            <a:chExt cx="1064229" cy="1740223"/>
          </a:xfrm>
        </p:grpSpPr>
        <p:sp>
          <p:nvSpPr>
            <p:cNvPr id="222" name="Google Shape;222;g253b3f20719_0_107"/>
            <p:cNvSpPr/>
            <p:nvPr/>
          </p:nvSpPr>
          <p:spPr>
            <a:xfrm>
              <a:off x="0" y="0"/>
              <a:ext cx="1064228" cy="1740223"/>
            </a:xfrm>
            <a:custGeom>
              <a:rect b="b" l="l" r="r" t="t"/>
              <a:pathLst>
                <a:path extrusionOk="0" h="1740223" w="1064228">
                  <a:moveTo>
                    <a:pt x="0" y="0"/>
                  </a:moveTo>
                  <a:lnTo>
                    <a:pt x="1064228" y="0"/>
                  </a:lnTo>
                  <a:lnTo>
                    <a:pt x="1064228" y="1740223"/>
                  </a:lnTo>
                  <a:lnTo>
                    <a:pt x="0" y="1740223"/>
                  </a:lnTo>
                  <a:close/>
                </a:path>
              </a:pathLst>
            </a:custGeom>
            <a:solidFill>
              <a:srgbClr val="DABEB2"/>
            </a:solidFill>
            <a:ln>
              <a:noFill/>
            </a:ln>
          </p:spPr>
        </p:sp>
        <p:sp>
          <p:nvSpPr>
            <p:cNvPr id="223" name="Google Shape;223;g253b3f20719_0_107"/>
            <p:cNvSpPr txBox="1"/>
            <p:nvPr/>
          </p:nvSpPr>
          <p:spPr>
            <a:xfrm>
              <a:off x="-1" y="113405"/>
              <a:ext cx="1064100" cy="15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None/>
              </a:pPr>
              <a:r>
                <a:rPr b="1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Profile Customer: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8E8"/>
                </a:buClr>
                <a:buSzPts val="1899"/>
                <a:buFont typeface="Arial"/>
                <a:buChar char="•"/>
              </a:pPr>
              <a:r>
                <a:rPr b="1" i="0" lang="en-US" sz="1899" u="none" cap="none" strike="noStrike">
                  <a:solidFill>
                    <a:srgbClr val="0048E8"/>
                  </a:solidFill>
                  <a:latin typeface="Poppins"/>
                  <a:ea typeface="Poppins"/>
                  <a:cs typeface="Poppins"/>
                  <a:sym typeface="Poppins"/>
                </a:rPr>
                <a:t>CustomerID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Age*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CityTier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Occupation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Gender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NumberOfPersonVisiting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PrefferedPropertyStar*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MaritalSatus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8E8"/>
                </a:buClr>
                <a:buSzPts val="1899"/>
                <a:buFont typeface="Arial"/>
                <a:buChar char="•"/>
              </a:pPr>
              <a:r>
                <a:rPr b="1" i="0" lang="en-US" sz="1899" u="none" cap="none" strike="noStrike">
                  <a:solidFill>
                    <a:srgbClr val="0048E8"/>
                  </a:solidFill>
                  <a:latin typeface="Poppins"/>
                  <a:ea typeface="Poppins"/>
                  <a:cs typeface="Poppins"/>
                  <a:sym typeface="Poppins"/>
                </a:rPr>
                <a:t>NumberOfTrips*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Passport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OwnCar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8E8"/>
                </a:buClr>
                <a:buSzPts val="1899"/>
                <a:buFont typeface="Arial"/>
                <a:buChar char="•"/>
              </a:pPr>
              <a:r>
                <a:rPr b="1" i="0" lang="en-US" sz="1899" u="none" cap="none" strike="noStrike">
                  <a:solidFill>
                    <a:srgbClr val="0048E8"/>
                  </a:solidFill>
                  <a:latin typeface="Poppins"/>
                  <a:ea typeface="Poppins"/>
                  <a:cs typeface="Poppins"/>
                  <a:sym typeface="Poppins"/>
                </a:rPr>
                <a:t>NumberOfChildrenVisiting*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Designation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MonthlyIncome*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None/>
              </a:pPr>
              <a:r>
                <a:t/>
              </a:r>
              <a:endParaRPr b="0" i="0" sz="18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None/>
              </a:pPr>
              <a:r>
                <a:rPr b="1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Information of Pitch: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TypeofContact*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NumberOfFollowups*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DurationOfPitch*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ProductPitched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PitchSatisfactionScore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5102" lvl="1" marL="410207" marR="0" rtl="0" algn="just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99"/>
                <a:buFont typeface="Arial"/>
                <a:buChar char="•"/>
              </a:pPr>
              <a:r>
                <a:rPr b="0" i="0" lang="en-US" sz="18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ProdTaken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4" name="Google Shape;224;g253b3f20719_0_107"/>
          <p:cNvCxnSpPr/>
          <p:nvPr/>
        </p:nvCxnSpPr>
        <p:spPr>
          <a:xfrm>
            <a:off x="11678333" y="2974795"/>
            <a:ext cx="1515300" cy="2658300"/>
          </a:xfrm>
          <a:prstGeom prst="straightConnector1">
            <a:avLst/>
          </a:prstGeom>
          <a:noFill/>
          <a:ln cap="flat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g253b3f20719_0_107"/>
          <p:cNvCxnSpPr/>
          <p:nvPr/>
        </p:nvCxnSpPr>
        <p:spPr>
          <a:xfrm flipH="1" rot="10800000">
            <a:off x="11676984" y="5633332"/>
            <a:ext cx="1516500" cy="2753700"/>
          </a:xfrm>
          <a:prstGeom prst="straightConnector1">
            <a:avLst/>
          </a:prstGeom>
          <a:noFill/>
          <a:ln cap="flat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g253b3f20719_0_107"/>
          <p:cNvCxnSpPr/>
          <p:nvPr/>
        </p:nvCxnSpPr>
        <p:spPr>
          <a:xfrm flipH="1" rot="10800000">
            <a:off x="8043577" y="5938376"/>
            <a:ext cx="840600" cy="9600"/>
          </a:xfrm>
          <a:prstGeom prst="straightConnector1">
            <a:avLst/>
          </a:prstGeom>
          <a:noFill/>
          <a:ln cap="flat" cmpd="sng" w="19050">
            <a:solidFill>
              <a:srgbClr val="D8B97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7" name="Google Shape;227;g253b3f20719_0_107"/>
          <p:cNvGrpSpPr/>
          <p:nvPr/>
        </p:nvGrpSpPr>
        <p:grpSpPr>
          <a:xfrm>
            <a:off x="8873325" y="6824075"/>
            <a:ext cx="2803629" cy="1056132"/>
            <a:chOff x="-2" y="-38103"/>
            <a:chExt cx="672946" cy="253500"/>
          </a:xfrm>
        </p:grpSpPr>
        <p:sp>
          <p:nvSpPr>
            <p:cNvPr id="228" name="Google Shape;228;g253b3f20719_0_107"/>
            <p:cNvSpPr/>
            <p:nvPr/>
          </p:nvSpPr>
          <p:spPr>
            <a:xfrm>
              <a:off x="0" y="0"/>
              <a:ext cx="672944" cy="166942"/>
            </a:xfrm>
            <a:custGeom>
              <a:rect b="b" l="l" r="r" t="t"/>
              <a:pathLst>
                <a:path extrusionOk="0" h="166942" w="672944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D8B977"/>
            </a:solidFill>
            <a:ln>
              <a:noFill/>
            </a:ln>
          </p:spPr>
        </p:sp>
        <p:sp>
          <p:nvSpPr>
            <p:cNvPr id="229" name="Google Shape;229;g253b3f20719_0_107"/>
            <p:cNvSpPr txBox="1"/>
            <p:nvPr/>
          </p:nvSpPr>
          <p:spPr>
            <a:xfrm>
              <a:off x="-2" y="-38103"/>
              <a:ext cx="67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b="1" i="0" lang="en-US" sz="19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Duplicate Rows  141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g253b3f20719_0_107"/>
          <p:cNvGrpSpPr/>
          <p:nvPr/>
        </p:nvGrpSpPr>
        <p:grpSpPr>
          <a:xfrm>
            <a:off x="8875400" y="5338500"/>
            <a:ext cx="2803625" cy="1214864"/>
            <a:chOff x="-1" y="-38098"/>
            <a:chExt cx="672945" cy="291600"/>
          </a:xfrm>
        </p:grpSpPr>
        <p:sp>
          <p:nvSpPr>
            <p:cNvPr id="231" name="Google Shape;231;g253b3f20719_0_107"/>
            <p:cNvSpPr/>
            <p:nvPr/>
          </p:nvSpPr>
          <p:spPr>
            <a:xfrm>
              <a:off x="0" y="0"/>
              <a:ext cx="672944" cy="214113"/>
            </a:xfrm>
            <a:custGeom>
              <a:rect b="b" l="l" r="r" t="t"/>
              <a:pathLst>
                <a:path extrusionOk="0" h="214113" w="672944">
                  <a:moveTo>
                    <a:pt x="0" y="0"/>
                  </a:moveTo>
                  <a:lnTo>
                    <a:pt x="672944" y="0"/>
                  </a:lnTo>
                  <a:lnTo>
                    <a:pt x="672944" y="214113"/>
                  </a:lnTo>
                  <a:lnTo>
                    <a:pt x="0" y="214113"/>
                  </a:lnTo>
                  <a:close/>
                </a:path>
              </a:pathLst>
            </a:custGeom>
            <a:solidFill>
              <a:srgbClr val="D8B977"/>
            </a:solidFill>
            <a:ln>
              <a:noFill/>
            </a:ln>
          </p:spPr>
        </p:sp>
        <p:sp>
          <p:nvSpPr>
            <p:cNvPr id="232" name="Google Shape;232;g253b3f20719_0_107"/>
            <p:cNvSpPr txBox="1"/>
            <p:nvPr/>
          </p:nvSpPr>
          <p:spPr>
            <a:xfrm>
              <a:off x="-1" y="-38098"/>
              <a:ext cx="6729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b="1" i="0" lang="en-US" sz="19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Missing Value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b="1" i="0" lang="en-US" sz="19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8 kolom*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g253b3f20719_0_107"/>
          <p:cNvGrpSpPr/>
          <p:nvPr/>
        </p:nvGrpSpPr>
        <p:grpSpPr>
          <a:xfrm>
            <a:off x="8874675" y="2360550"/>
            <a:ext cx="2803628" cy="1214864"/>
            <a:chOff x="-2" y="-40378"/>
            <a:chExt cx="672946" cy="291600"/>
          </a:xfrm>
        </p:grpSpPr>
        <p:sp>
          <p:nvSpPr>
            <p:cNvPr id="234" name="Google Shape;234;g253b3f20719_0_107"/>
            <p:cNvSpPr/>
            <p:nvPr/>
          </p:nvSpPr>
          <p:spPr>
            <a:xfrm>
              <a:off x="0" y="0"/>
              <a:ext cx="672944" cy="214113"/>
            </a:xfrm>
            <a:custGeom>
              <a:rect b="b" l="l" r="r" t="t"/>
              <a:pathLst>
                <a:path extrusionOk="0" h="214113" w="672944">
                  <a:moveTo>
                    <a:pt x="0" y="0"/>
                  </a:moveTo>
                  <a:lnTo>
                    <a:pt x="672944" y="0"/>
                  </a:lnTo>
                  <a:lnTo>
                    <a:pt x="672944" y="214113"/>
                  </a:lnTo>
                  <a:lnTo>
                    <a:pt x="0" y="214113"/>
                  </a:lnTo>
                  <a:close/>
                </a:path>
              </a:pathLst>
            </a:custGeom>
            <a:solidFill>
              <a:srgbClr val="D8B977"/>
            </a:solidFill>
            <a:ln>
              <a:noFill/>
            </a:ln>
          </p:spPr>
        </p:sp>
        <p:sp>
          <p:nvSpPr>
            <p:cNvPr id="235" name="Google Shape;235;g253b3f20719_0_107"/>
            <p:cNvSpPr txBox="1"/>
            <p:nvPr/>
          </p:nvSpPr>
          <p:spPr>
            <a:xfrm>
              <a:off x="-2" y="-40378"/>
              <a:ext cx="6729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b="1" i="0" lang="en-US" sz="19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4888 baris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/>
                <a:buNone/>
              </a:pPr>
              <a:r>
                <a:rPr b="1" i="0" lang="en-US" sz="19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20 kolom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